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358" r:id="rId3"/>
    <p:sldId id="341" r:id="rId4"/>
    <p:sldId id="287" r:id="rId5"/>
    <p:sldId id="294" r:id="rId6"/>
    <p:sldId id="344" r:id="rId7"/>
    <p:sldId id="349" r:id="rId8"/>
    <p:sldId id="317" r:id="rId9"/>
    <p:sldId id="350" r:id="rId10"/>
    <p:sldId id="318" r:id="rId11"/>
    <p:sldId id="351" r:id="rId12"/>
    <p:sldId id="319" r:id="rId13"/>
    <p:sldId id="338" r:id="rId14"/>
    <p:sldId id="321" r:id="rId15"/>
    <p:sldId id="322" r:id="rId16"/>
    <p:sldId id="348" r:id="rId17"/>
    <p:sldId id="339" r:id="rId18"/>
    <p:sldId id="352" r:id="rId19"/>
    <p:sldId id="323" r:id="rId20"/>
    <p:sldId id="324" r:id="rId21"/>
    <p:sldId id="340" r:id="rId22"/>
    <p:sldId id="308" r:id="rId23"/>
    <p:sldId id="342" r:id="rId24"/>
    <p:sldId id="345" r:id="rId25"/>
    <p:sldId id="328" r:id="rId26"/>
    <p:sldId id="329" r:id="rId27"/>
    <p:sldId id="357" r:id="rId28"/>
    <p:sldId id="330" r:id="rId29"/>
    <p:sldId id="331" r:id="rId30"/>
    <p:sldId id="346" r:id="rId31"/>
    <p:sldId id="326" r:id="rId32"/>
    <p:sldId id="332" r:id="rId33"/>
    <p:sldId id="333" r:id="rId34"/>
    <p:sldId id="353" r:id="rId35"/>
    <p:sldId id="334" r:id="rId36"/>
    <p:sldId id="325" r:id="rId37"/>
    <p:sldId id="347" r:id="rId38"/>
    <p:sldId id="316" r:id="rId39"/>
    <p:sldId id="359" r:id="rId4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5B7663-C23C-43C4-907D-A59325C2F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705FBE8-59D9-4DDB-AA19-44293A36C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3541611-6013-4BC6-9134-0CB65AE95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43E3-6179-4C31-B236-43E5BF2BCE68}" type="datetimeFigureOut">
              <a:rPr lang="pt-BR" smtClean="0"/>
              <a:t>22/12/2021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31F947C-141D-471E-9835-BF8AF107F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C5EE21C-DEAD-48A9-9D37-5D0DCA2E4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A3E7-57CB-4EE8-BF98-6789C2FA18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98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1E1AF7-D680-43BB-A58A-0C08846DF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91854BE0-4A6F-43FE-9C60-8FCDFD8D7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AE3BABB-4A76-46E2-9FD8-B5E718C70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43E3-6179-4C31-B236-43E5BF2BCE68}" type="datetimeFigureOut">
              <a:rPr lang="pt-BR" smtClean="0"/>
              <a:t>22/12/2021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BBF96C7-DACB-4AF1-A555-4B0C401B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2DFFF64-8DF5-40FF-8591-DD30F6A1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A3E7-57CB-4EE8-BF98-6789C2FA18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30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C2FA931-75DE-45E4-B9D3-8F778DBAC7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9CF7A01B-C499-4896-AEBD-B8B507C97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3BC4007-D513-497B-BBB3-7BBF09784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43E3-6179-4C31-B236-43E5BF2BCE68}" type="datetimeFigureOut">
              <a:rPr lang="pt-BR" smtClean="0"/>
              <a:t>22/12/2021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DB3020C-4CB8-4BB7-801A-3FFF08602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03EAFDB-F134-418C-AD3C-5173A6B19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A3E7-57CB-4EE8-BF98-6789C2FA18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816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8B1FC1-13A5-4B7B-87A6-55BC4D9D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6B71E01-DE16-4063-8DF1-4D95D3414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C55D83B-BFB8-4DE8-8F54-00161C878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43E3-6179-4C31-B236-43E5BF2BCE68}" type="datetimeFigureOut">
              <a:rPr lang="pt-BR" smtClean="0"/>
              <a:t>22/12/2021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5823877-6659-4132-BC4A-69F1DFCBA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775AA78-0989-4EC4-B914-838AFA752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A3E7-57CB-4EE8-BF98-6789C2FA18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34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950ADF-28DC-41BE-A9F6-C68A296E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4270601-7564-442C-B4FA-E69B72384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DB55F2A-D547-47A7-8F5E-C98D5E702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43E3-6179-4C31-B236-43E5BF2BCE68}" type="datetimeFigureOut">
              <a:rPr lang="pt-BR" smtClean="0"/>
              <a:t>22/12/2021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9E73C6D-51F1-4A43-A7F8-1A982B732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D953A2A-DDA1-4355-970D-4221E9CF3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A3E7-57CB-4EE8-BF98-6789C2FA18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42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E7100E-2CE4-4F87-B84D-02880F13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262F9C4-0B5A-40A3-9317-9CF2F60D5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6998B2B-E23A-4617-BFC0-BAA494FE1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174E6D2-C42C-4597-A8F9-9C91CF5F1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43E3-6179-4C31-B236-43E5BF2BCE68}" type="datetimeFigureOut">
              <a:rPr lang="pt-BR" smtClean="0"/>
              <a:t>22/12/2021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1D62506-9B82-4912-BAF3-DC8A77B3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F47E1CB-8066-4802-A787-DBC9CAA8F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A3E7-57CB-4EE8-BF98-6789C2FA18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14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AD08D2-6512-437B-A613-79E415E96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6ABE7B3-B0D6-416D-930D-9B6B110B1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43A17EEF-7584-45D1-8BC5-F9B3E56CD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C24EA3ED-0412-466F-8F8A-BB337F67A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EB88BF13-B630-4B11-B999-1831905F7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6140A2B9-6FA0-4E23-A1D7-B9064FDE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43E3-6179-4C31-B236-43E5BF2BCE68}" type="datetimeFigureOut">
              <a:rPr lang="pt-BR" smtClean="0"/>
              <a:t>22/12/2021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554444B9-FD9C-49B6-AD33-2CA44BFB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41CE41F3-2B93-4AD9-8295-72279D45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A3E7-57CB-4EE8-BF98-6789C2FA18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116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C76AD8-863D-43CD-BF57-9250242B8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3C25218-B598-4370-90B4-43088DDE3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43E3-6179-4C31-B236-43E5BF2BCE68}" type="datetimeFigureOut">
              <a:rPr lang="pt-BR" smtClean="0"/>
              <a:t>22/12/2021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2460C012-B290-4870-9CD2-CBF3651C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9E50C230-5A60-4A5A-89AF-DC36726C8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A3E7-57CB-4EE8-BF98-6789C2FA18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098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A70B130F-8B79-46AD-9778-8D516C31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43E3-6179-4C31-B236-43E5BF2BCE68}" type="datetimeFigureOut">
              <a:rPr lang="pt-BR" smtClean="0"/>
              <a:t>22/12/2021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C2180A85-8F6F-4B95-9743-63C14812B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EAD567D8-8580-4C9C-93C2-95F36EF8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A3E7-57CB-4EE8-BF98-6789C2FA18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59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0356DB-5C31-42B7-B3F2-94C76E5B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21BC04F-77B2-430E-876F-702BD96FE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F6F9582-434E-4836-BE9D-48BE77385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745A3FB-741C-4F6A-895E-8795777A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43E3-6179-4C31-B236-43E5BF2BCE68}" type="datetimeFigureOut">
              <a:rPr lang="pt-BR" smtClean="0"/>
              <a:t>22/12/2021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12C0E45-5C37-4ECC-AAA0-1C4CDB768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BE716AE9-5942-4632-A578-FAD1D5186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A3E7-57CB-4EE8-BF98-6789C2FA18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09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3183F8-4D20-4DD2-AB5B-E585278F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D0618057-2174-493F-A344-A340263D36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0932938D-C3B3-4E29-9538-64AF88942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5CD3A3C-59BC-4CE7-B23D-A213AA37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43E3-6179-4C31-B236-43E5BF2BCE68}" type="datetimeFigureOut">
              <a:rPr lang="pt-BR" smtClean="0"/>
              <a:t>22/12/2021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D88B01F-5C93-4DCA-B70D-57ED42284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1A7CB81-F016-4AD0-AD69-68699B18D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A3E7-57CB-4EE8-BF98-6789C2FA18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31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B8CEBDE5-0FA3-4437-88DB-FFBD0DC4E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303E4BB-4A02-43F5-ACB6-E53DC5CD6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03C957E-C5E9-4D31-9A92-BB5E89037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943E3-6179-4C31-B236-43E5BF2BCE68}" type="datetimeFigureOut">
              <a:rPr lang="pt-BR" smtClean="0"/>
              <a:t>22/12/2021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9C36D38-6B0C-4C05-A179-7E71E5EA8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D012CEB-5B68-4D7F-A21A-45F7601AB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A3E7-57CB-4EE8-BF98-6789C2FA18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87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4">
            <a:extLst>
              <a:ext uri="{FF2B5EF4-FFF2-40B4-BE49-F238E27FC236}">
                <a16:creationId xmlns:a16="http://schemas.microsoft.com/office/drawing/2014/main" xmlns="" id="{1E645262-F81D-436E-B8F5-B3E1173D2B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755117"/>
              </p:ext>
            </p:extLst>
          </p:nvPr>
        </p:nvGraphicFramePr>
        <p:xfrm>
          <a:off x="857500" y="643466"/>
          <a:ext cx="10477000" cy="5571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500">
                  <a:extLst>
                    <a:ext uri="{9D8B030D-6E8A-4147-A177-3AD203B41FA5}">
                      <a16:colId xmlns:a16="http://schemas.microsoft.com/office/drawing/2014/main" xmlns="" val="1888075742"/>
                    </a:ext>
                  </a:extLst>
                </a:gridCol>
                <a:gridCol w="5238500">
                  <a:extLst>
                    <a:ext uri="{9D8B030D-6E8A-4147-A177-3AD203B41FA5}">
                      <a16:colId xmlns:a16="http://schemas.microsoft.com/office/drawing/2014/main" xmlns="" val="385158069"/>
                    </a:ext>
                  </a:extLst>
                </a:gridCol>
              </a:tblGrid>
              <a:tr h="5571067">
                <a:tc>
                  <a:txBody>
                    <a:bodyPr/>
                    <a:lstStyle/>
                    <a:p>
                      <a:r>
                        <a:rPr lang="pt-BR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Primeira exibição</a:t>
                      </a:r>
                    </a:p>
                    <a:p>
                      <a:r>
                        <a:rPr lang="pt-BR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lang="pt-BR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03/03/2021</a:t>
                      </a:r>
                    </a:p>
                    <a:p>
                      <a:endParaRPr lang="pt-BR"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t-BR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5° ANO</a:t>
                      </a:r>
                    </a:p>
                    <a:p>
                      <a:endParaRPr lang="pt-BR"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t-BR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LÍNGUA PORTUGUESA</a:t>
                      </a:r>
                    </a:p>
                    <a:p>
                      <a:endParaRPr lang="pt-BR"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t-BR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 da UNIDADE   1</a:t>
                      </a:r>
                    </a:p>
                    <a:p>
                      <a:endParaRPr lang="pt-BR"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t-BR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 da AULA     2</a:t>
                      </a:r>
                    </a:p>
                    <a:p>
                      <a:endParaRPr lang="pt-BR"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t-BR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Professora Lucimara Aparecida Moleta Grokoviski</a:t>
                      </a:r>
                    </a:p>
                    <a:p>
                      <a:endParaRPr lang="pt-BR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pt-BR" sz="2000"/>
                    </a:p>
                  </a:txBody>
                  <a:tcPr marL="102409" marR="102409" marT="51205" marB="51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Segunda exibição</a:t>
                      </a:r>
                    </a:p>
                    <a:p>
                      <a:endParaRPr lang="pt-BR"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t-BR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10/03/2021</a:t>
                      </a:r>
                    </a:p>
                    <a:p>
                      <a:endParaRPr lang="pt-BR"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t-BR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5° ANO</a:t>
                      </a:r>
                    </a:p>
                    <a:p>
                      <a:endParaRPr lang="pt-BR"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t-BR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LÍNGUA PORTUGUESA</a:t>
                      </a:r>
                    </a:p>
                    <a:p>
                      <a:endParaRPr lang="pt-BR"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t-BR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 da UNIDADE   1</a:t>
                      </a:r>
                    </a:p>
                    <a:p>
                      <a:endParaRPr lang="pt-BR"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t-BR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 da AULA     2</a:t>
                      </a:r>
                    </a:p>
                    <a:p>
                      <a:endParaRPr lang="pt-BR"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t-BR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Professora Lucimara Aparecida Moleta Grokoviski</a:t>
                      </a:r>
                    </a:p>
                    <a:p>
                      <a:endParaRPr lang="pt-BR"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pt-BR" sz="2000"/>
                    </a:p>
                  </a:txBody>
                  <a:tcPr marL="102409" marR="102409" marT="51205" marB="51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2279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963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B2102EA-459D-44AB-A744-B1FE50EA0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562" y="775605"/>
            <a:ext cx="9183197" cy="451038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6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pt-BR" sz="32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desigualdade social foi escancarada ao vivo e em cores durante a pandemia, e a solidariedade é um imperativo de sobrevivência da nossa nação. A ideia de Estado Mínimo é, por enquanto, uma hipótese inviável”, sugere. </a:t>
            </a:r>
            <a:endParaRPr lang="pt-B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993506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B2102EA-459D-44AB-A744-B1FE50EA0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092" y="1411558"/>
            <a:ext cx="9721816" cy="351277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6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Outra inclinação que ele destaca diz respeito aos meios de comunicação. “A imprensa livre é uma alavanca contra a onda de fake </a:t>
            </a:r>
            <a:r>
              <a:rPr lang="pt-BR" sz="36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news</a:t>
            </a:r>
            <a:r>
              <a:rPr lang="pt-BR" sz="36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”, ressalta.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231674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2346B64-0F49-41B4-AAF4-5A548B738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7654" y="1142425"/>
            <a:ext cx="9253597" cy="457315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40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pt-BR" sz="32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(...) As reflexões sobre a vida após o coronavírus vão além da realidade brasileira. A crise global provocada pela doença também acentua as contradições presentes na relação do ser humano com a natureza.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998071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2346B64-0F49-41B4-AAF4-5A548B738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326" y="845441"/>
            <a:ext cx="9543348" cy="465348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2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Professor catedrático da Universidade Duke, nos Estados Unidos, o médico e neurocientista Miguel </a:t>
            </a:r>
            <a:r>
              <a:rPr lang="pt-BR" sz="32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Nicolelis</a:t>
            </a:r>
            <a:r>
              <a:rPr lang="pt-BR" sz="32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argumenta que todos esses desafios que põem em xeque o mundo que conhecemos refletem o processo que ele chama de “</a:t>
            </a:r>
            <a:r>
              <a:rPr lang="pt-BR" sz="32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algoritmização</a:t>
            </a:r>
            <a:r>
              <a:rPr lang="pt-BR" sz="32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da vida humana. </a:t>
            </a:r>
            <a:endParaRPr lang="pt-BR" sz="32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5893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44B12A1-B3F6-4862-A39B-7C35AF514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831" y="844572"/>
            <a:ext cx="9832597" cy="44824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Na visão dele, nosso modo de organização social se desenvolveu com foco apenas no desenvolvimento tecnológico e na busca pelo lucro, distanciando-se do meio natural onde nasceu.</a:t>
            </a:r>
          </a:p>
        </p:txBody>
      </p:sp>
    </p:spTree>
    <p:extLst>
      <p:ext uri="{BB962C8B-B14F-4D97-AF65-F5344CB8AC3E}">
        <p14:creationId xmlns:p14="http://schemas.microsoft.com/office/powerpoint/2010/main" val="2564471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FB471A1-4D1B-4BFB-8C77-4FBF420C1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458" y="1162894"/>
            <a:ext cx="9952838" cy="413894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Nós desenvolvemos uma tecnologia interessante, caímos de cabeça e não pensamos na fragilidade do modelo de integração global que estávamos criando. A culpa não é da China (onde o vírus começou a se espalhar), 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88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FB471A1-4D1B-4BFB-8C77-4FBF420C1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846" y="1095273"/>
            <a:ext cx="9483055" cy="428207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é da nossa espécie porque, ao invadir hábitats e dizimar vidas animais selvagens, entramos em contato com esse tipo de vírus que, em teoria, não chegaria a nós. </a:t>
            </a:r>
          </a:p>
        </p:txBody>
      </p:sp>
    </p:spTree>
    <p:extLst>
      <p:ext uri="{BB962C8B-B14F-4D97-AF65-F5344CB8AC3E}">
        <p14:creationId xmlns:p14="http://schemas.microsoft.com/office/powerpoint/2010/main" val="3350880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FB471A1-4D1B-4BFB-8C77-4FBF420C1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568" y="838900"/>
            <a:ext cx="9583723" cy="448810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 pandemia expôs nossa falta de preparo porque olhamos só na direção de como ganhar dinheiro e explorar a terra”, analisa.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pt-BR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Nicolelis</a:t>
            </a:r>
            <a:r>
              <a:rPr lang="pt-BR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coordena o Comitê Científico do Consórcio Nordeste, grupo de cientistas que assessora os governadores da região na adoção de estratégias contra a disseminação da Covid-19.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11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FB471A1-4D1B-4BFB-8C77-4FBF420C1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235" y="793778"/>
            <a:ext cx="9634057" cy="446611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2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o professor, a sociedade do pós-pandemia terá que se defrontar com questões que foram negligenciadas ao longo dos anos. “Como vamos melhorar a nossa saúde pública? Como vamos melhorar as formas de detecção de pandemias e de como elas começam? 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50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6A0EC44-B22B-4301-9E6E-5C604ABB5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623" y="835470"/>
            <a:ext cx="9877337" cy="448315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2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Como vamos poder usar a ciência para rapidamente fazer e criar vacinas? Nunca se falou tanto da ciência das vacinas como neste momento, mas até pouco tempo atrás houve um movimento crescente no mundo contra as vacinas”, recorda.</a:t>
            </a:r>
            <a:endParaRPr lang="pt-BR" sz="3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256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xmlns="" id="{D7DDD3B1-6361-4222-93D8-BB6C42D3E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356AAD8A-D5C0-486C-A2F3-7DFA074C426B}"/>
              </a:ext>
            </a:extLst>
          </p:cNvPr>
          <p:cNvSpPr txBox="1"/>
          <p:nvPr/>
        </p:nvSpPr>
        <p:spPr>
          <a:xfrm>
            <a:off x="2659310" y="4563610"/>
            <a:ext cx="7172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Língua Portuguesa</a:t>
            </a:r>
          </a:p>
        </p:txBody>
      </p:sp>
    </p:spTree>
    <p:extLst>
      <p:ext uri="{BB962C8B-B14F-4D97-AF65-F5344CB8AC3E}">
        <p14:creationId xmlns:p14="http://schemas.microsoft.com/office/powerpoint/2010/main" val="3790852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8611EDB-F689-4EA1-B6AE-DE1B919F2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401" y="1213228"/>
            <a:ext cx="9709558" cy="3736277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Na opinião de Viviane </a:t>
            </a:r>
            <a:r>
              <a:rPr lang="pt-B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Mosé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, o “movimento </a:t>
            </a:r>
            <a:r>
              <a:rPr lang="pt-B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anti-vacina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” é responsável pelas fake </a:t>
            </a:r>
            <a:r>
              <a:rPr lang="pt-B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 que mais devem ser combatidas no que ela chama de “guerra da informação”.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956325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8611EDB-F689-4EA1-B6AE-DE1B919F2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347" y="818946"/>
            <a:ext cx="9516611" cy="452484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“A humanidade, nas redes sociais, está precisando construir teorias da conspiração para justificar o caos que vivemos. O modo predatório e arrogante como o ser humano se relacionou com a natureza justifica o que está acontecendo, não só na pandemia, mas no caos social, econômico e humano”, atesta.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6214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AC665A9-FCCA-42AB-A08E-32CA44D20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28" y="1968238"/>
            <a:ext cx="10713441" cy="1722919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7200" b="1" dirty="0">
                <a:highlight>
                  <a:srgbClr val="FFFF00"/>
                </a:highlight>
              </a:rPr>
              <a:t>Compreensão do texto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757403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AC665A9-FCCA-42AB-A08E-32CA44D20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745" y="2295407"/>
            <a:ext cx="9974509" cy="189069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</a:t>
            </a:r>
            <a:r>
              <a:rPr lang="pt-BR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acordo com Leandro Karnal quais tendências o cenário de hoje nos aponta?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616004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Jornal com texto preto sobre fundo branco&#10;&#10;Descrição gerada automaticamente">
            <a:extLst>
              <a:ext uri="{FF2B5EF4-FFF2-40B4-BE49-F238E27FC236}">
                <a16:creationId xmlns:a16="http://schemas.microsoft.com/office/drawing/2014/main" xmlns="" id="{DAED27C8-5173-4531-9AB6-AB13C897F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12" y="656402"/>
            <a:ext cx="3296995" cy="458373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DBF9986E-D9DA-439B-A1D7-834E5A45261C}"/>
              </a:ext>
            </a:extLst>
          </p:cNvPr>
          <p:cNvSpPr txBox="1"/>
          <p:nvPr/>
        </p:nvSpPr>
        <p:spPr>
          <a:xfrm>
            <a:off x="2943163" y="2203990"/>
            <a:ext cx="318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7EE1AF40-C35A-4130-83DA-A6018F7B384B}"/>
              </a:ext>
            </a:extLst>
          </p:cNvPr>
          <p:cNvSpPr txBox="1"/>
          <p:nvPr/>
        </p:nvSpPr>
        <p:spPr>
          <a:xfrm>
            <a:off x="1409222" y="4310209"/>
            <a:ext cx="318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2E161AFF-B6DD-4CE8-A482-390BE3BBEB8C}"/>
              </a:ext>
            </a:extLst>
          </p:cNvPr>
          <p:cNvSpPr txBox="1"/>
          <p:nvPr/>
        </p:nvSpPr>
        <p:spPr>
          <a:xfrm>
            <a:off x="1409222" y="3126888"/>
            <a:ext cx="318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xmlns="" id="{C2846487-371D-4763-A3C0-F14C5B103640}"/>
              </a:ext>
            </a:extLst>
          </p:cNvPr>
          <p:cNvSpPr/>
          <p:nvPr/>
        </p:nvSpPr>
        <p:spPr>
          <a:xfrm>
            <a:off x="3196205" y="3363985"/>
            <a:ext cx="1459685" cy="124157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xmlns="" id="{4042C36D-6C2B-4118-90FD-B770EAD5FA90}"/>
              </a:ext>
            </a:extLst>
          </p:cNvPr>
          <p:cNvCxnSpPr/>
          <p:nvPr/>
        </p:nvCxnSpPr>
        <p:spPr>
          <a:xfrm flipH="1">
            <a:off x="5024997" y="1811440"/>
            <a:ext cx="4516023" cy="217333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88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AC665A9-FCCA-42AB-A08E-32CA44D20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347" y="936391"/>
            <a:ext cx="9622172" cy="4348673"/>
          </a:xfrm>
          <a:ln w="1905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Fazer previsões nunca foi tarefa simples, e muito menos segura, mas o cenário complexo de hoje aponta para algumas tendências que, para Leandro Karnal, poderão se “aprofundar” no futuro. Entre elas, enxergar o Sistema Único de Saúde (SUS) como “fundamental” e entender o papel central do Estado no combate ao vírus. “A desigualdade social foi escancarada ao vivo e em cores durante a pandemia, e a solidariedade é um imperativo de sobrevivência da nossa nação. A ideia de Estado Mínimo é, por enquanto, uma hipótese inviável”, sugere. Outra inclinação que ele destaca diz respeito aos meios de comunicação. “A imprensa livre é uma alavanca contra a onda de fake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”, ressalta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128957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AC665A9-FCCA-42AB-A08E-32CA44D20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238" y="684721"/>
            <a:ext cx="9244668" cy="4642287"/>
          </a:xfrm>
          <a:ln w="1905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Fazer previsões nunca foi tarefa simples, e muito menos segura, mas o cenário complexo de hoje aponta para algumas tendências que, para Leandro Karnal, poderão se “aprofundar” no futuro. Entre elas,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enxergar o Sistema Único de Saúde (SUS) como “fundamental”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entender o papel central do Estado no combate ao vírus.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“A desigualdade social foi escancarada ao vivo e em cores durante a pandemia, e a solidariedade é um imperativo de sobrevivência da nossa nação. A ideia de Estado Mínimo é, por enquanto, uma hipótese inviável”, sugere. Outra inclinação que ele destaca diz respeito aos meios de comunicação. “A imprensa livre é uma alavanca contra a onda de fake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”, ressalta.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3200" b="1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379331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AC665A9-FCCA-42AB-A08E-32CA44D20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0322" y="701501"/>
            <a:ext cx="9331355" cy="4583564"/>
          </a:xfrm>
          <a:ln w="1905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Fazer previsões nunca foi tarefa simples, e muito menos segura, mas o cenário complexo de hoje aponta para algumas tendências que, para Leandro Karnal, poderão se “aprofundar” no futuro. Entre elas,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enxergar o Sistema Único de Saúde (SUS) como “fundamental”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entender o papel central do Estado no combate ao vírus.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“A desigualdade social foi escancarada ao vivo e em cores durante a pandemia, e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solidariedade é um imperativo de sobrevivência da nossa nação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A ideia de Estado Mínimo é, por enquanto, uma hipótese inviável”, sugere. Outra inclinação que ele destaca diz respeito aos meios de comunicação. “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imprensa livre é uma alavanca contra a onda de fake </a:t>
            </a:r>
            <a:r>
              <a:rPr lang="pt-BR" sz="2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ressalta.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3200" b="1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426552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AC665A9-FCCA-42AB-A08E-32CA44D20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459" y="1140903"/>
            <a:ext cx="9722840" cy="406866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Enxergar o Sistema Único de Saúde (SUS) como “fundamental”, entender o papel central do Estado no combate ao vírus, exercer a solidariedade e ter uma imprensa livre.</a:t>
            </a:r>
          </a:p>
        </p:txBody>
      </p:sp>
    </p:spTree>
    <p:extLst>
      <p:ext uri="{BB962C8B-B14F-4D97-AF65-F5344CB8AC3E}">
        <p14:creationId xmlns:p14="http://schemas.microsoft.com/office/powerpoint/2010/main" val="1553834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AC665A9-FCCA-42AB-A08E-32CA44D20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940" y="1548789"/>
            <a:ext cx="9966120" cy="35684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6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Em um trecho da </a:t>
            </a:r>
            <a:r>
              <a:rPr lang="pt-BR" sz="3600" b="1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reportagem um dos pensadores analisa que  “ a culpa não é da China e sim da nossa espécie”, por que ele afirma isso?</a:t>
            </a:r>
            <a:endParaRPr lang="pt-BR" sz="3600" b="1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93736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63D1799-3812-474A-9217-B3305828B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373" y="1424150"/>
            <a:ext cx="3208101" cy="3208101"/>
          </a:xfrm>
          <a:prstGeom prst="rect">
            <a:avLst/>
          </a:prstGeom>
        </p:spPr>
      </p:pic>
      <p:pic>
        <p:nvPicPr>
          <p:cNvPr id="4" name="Imagem 3" descr="Jornal com texto preto sobre fundo branco&#10;&#10;Descrição gerada automaticamente">
            <a:extLst>
              <a:ext uri="{FF2B5EF4-FFF2-40B4-BE49-F238E27FC236}">
                <a16:creationId xmlns:a16="http://schemas.microsoft.com/office/drawing/2014/main" xmlns="" id="{EEFCA4F8-403B-4919-B929-D9B0D83E8F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33" y="1527770"/>
            <a:ext cx="2552138" cy="354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6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Texto preto sobre fundo branco&#10;&#10;Descrição gerada automaticamente">
            <a:extLst>
              <a:ext uri="{FF2B5EF4-FFF2-40B4-BE49-F238E27FC236}">
                <a16:creationId xmlns:a16="http://schemas.microsoft.com/office/drawing/2014/main" xmlns="" id="{37808340-DB3B-41DF-9922-586586595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48" y="476493"/>
            <a:ext cx="3993160" cy="5390767"/>
          </a:xfr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xmlns="" id="{35170AA1-4F28-494F-B5F9-041C4ADCE58A}"/>
              </a:ext>
            </a:extLst>
          </p:cNvPr>
          <p:cNvCxnSpPr>
            <a:cxnSpLocks/>
          </p:cNvCxnSpPr>
          <p:nvPr/>
        </p:nvCxnSpPr>
        <p:spPr>
          <a:xfrm flipV="1">
            <a:off x="1308683" y="2206305"/>
            <a:ext cx="5595457" cy="231536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7825BA25-8DF3-45E8-82B5-F80F126A9114}"/>
              </a:ext>
            </a:extLst>
          </p:cNvPr>
          <p:cNvSpPr/>
          <p:nvPr/>
        </p:nvSpPr>
        <p:spPr>
          <a:xfrm>
            <a:off x="7080309" y="1602298"/>
            <a:ext cx="1585520" cy="99829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15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AC665A9-FCCA-42AB-A08E-32CA44D20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181" y="743445"/>
            <a:ext cx="9244668" cy="4684232"/>
          </a:xfrm>
          <a:ln w="1905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pt-BR" sz="2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“Nós desenvolvemos uma tecnologia interessante, caímos de cabeça e não pensamos na fragilidade do modelo de integração global que estávamos criando. A culpa não é da China (onde o vírus começou a se espalhar), é da nossa espécie porque, ao invadir hábitats e dizimar vidas animais selvagens, entramos em contato com esse tipo de vírus que, em teoria, não chegaria a nós. A pandemia expôs nossa falta de preparo porque olhamos só na direção de como ganhar dinheiro e explorar a terra”, analisa.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3200" b="1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3200" b="1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107498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AC665A9-FCCA-42AB-A08E-32CA44D20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625" y="835724"/>
            <a:ext cx="9974509" cy="4407396"/>
          </a:xfrm>
          <a:ln w="1905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“Nós desenvolvemos uma tecnologia interessante, caímos de cabeça e não pensamos na fragilidade do modelo de integração global que estávamos criando. A culpa não é da China (onde o vírus começou a se espalhar), </a:t>
            </a:r>
            <a:r>
              <a:rPr lang="pt-BR" sz="2400" dirty="0">
                <a:solidFill>
                  <a:srgbClr val="231F2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é da nossa espécie porque, ao invadir hábitats e dizimar vidas animais selvagens, entramos em contato com esse tipo de vírus que, em teoria, não chegaria a nós. A pandemia expôs nossa falta de preparo porque olhamos só na direção de como ganhar dinheiro e explorar a terra”, </a:t>
            </a:r>
            <a:r>
              <a:rPr lang="pt-BR" sz="2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analisa.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3200" b="1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3200" b="1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715846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AC665A9-FCCA-42AB-A08E-32CA44D20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958" y="844112"/>
            <a:ext cx="9840286" cy="439900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Porque ao invadir hábitats e dizimar vidas animais selvagens, entramos em contato com esse tipo de vírus que, em teoria, não chegaria a nós, olhamos só na direção de como ganhar dinheiro e explorar a terra.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3200" b="1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651141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FC94EF-B944-4DAF-B8E4-7499F13C3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586" y="538291"/>
            <a:ext cx="6451135" cy="1064006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TENDÊNCIAS E NATUREZA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73DB12E-F54A-46CC-A1AD-C91E27CC8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164" y="2195761"/>
            <a:ext cx="6451134" cy="15985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800" dirty="0"/>
              <a:t>POR QUE CUIDAR DA NATUREZA?</a:t>
            </a:r>
          </a:p>
        </p:txBody>
      </p:sp>
      <p:pic>
        <p:nvPicPr>
          <p:cNvPr id="5" name="Imagem 4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xmlns="" id="{1BA04455-D515-4268-A1BE-5842742F1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71" y="1701715"/>
            <a:ext cx="2505629" cy="345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846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AC665A9-FCCA-42AB-A08E-32CA44D20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235" y="550498"/>
            <a:ext cx="9831898" cy="554829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3200" b="1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3200" b="1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3200" b="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DC6B90D5-FBEE-4292-8BCC-2D913D1E5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189" y="1352217"/>
            <a:ext cx="3190422" cy="319042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BCEC83F-375C-4A16-A6B2-9F12FD8176CB}"/>
              </a:ext>
            </a:extLst>
          </p:cNvPr>
          <p:cNvSpPr txBox="1"/>
          <p:nvPr/>
        </p:nvSpPr>
        <p:spPr>
          <a:xfrm>
            <a:off x="4563611" y="2114026"/>
            <a:ext cx="6437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/>
              <a:t>VAMOS REGISTRAR</a:t>
            </a:r>
          </a:p>
        </p:txBody>
      </p:sp>
    </p:spTree>
    <p:extLst>
      <p:ext uri="{BB962C8B-B14F-4D97-AF65-F5344CB8AC3E}">
        <p14:creationId xmlns:p14="http://schemas.microsoft.com/office/powerpoint/2010/main" val="1135788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AC665A9-FCCA-42AB-A08E-32CA44D20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458" y="2381424"/>
            <a:ext cx="6795083" cy="184348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6600" b="1" dirty="0">
                <a:highlight>
                  <a:srgbClr val="FFFF00"/>
                </a:highlight>
              </a:rPr>
              <a:t>Acentuação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t-BR" sz="3200" b="1" dirty="0">
              <a:highlight>
                <a:srgbClr val="FFFF00"/>
              </a:highlight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3200" b="1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3200" b="1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5070403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47916C2-A2EB-4DFB-8609-81730CF30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440" y="1462207"/>
            <a:ext cx="9775971" cy="4225752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Localizar informação explícita na reportagem.</a:t>
            </a:r>
          </a:p>
          <a:p>
            <a:pPr marL="457200" indent="-457200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Reconhecer a grafia correta de palavras com acento agudo e circunflexo.</a:t>
            </a:r>
          </a:p>
          <a:p>
            <a:pPr algn="l">
              <a:lnSpc>
                <a:spcPct val="160000"/>
              </a:lnSpc>
              <a:spcBef>
                <a:spcPts val="0"/>
              </a:spcBef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DBAF651-505A-43DB-AF87-B2ABB142B18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48858" y="760476"/>
            <a:ext cx="789561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DA AULA</a:t>
            </a:r>
          </a:p>
        </p:txBody>
      </p:sp>
    </p:spTree>
    <p:extLst>
      <p:ext uri="{BB962C8B-B14F-4D97-AF65-F5344CB8AC3E}">
        <p14:creationId xmlns:p14="http://schemas.microsoft.com/office/powerpoint/2010/main" val="2168572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1331E6-F8F4-4C8E-92D0-F8F844B9B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613" y="494950"/>
            <a:ext cx="2325148" cy="67951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00B050"/>
                </a:solidFill>
              </a:rPr>
              <a:t>TAREFA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09123AB-E9B1-4F75-A955-37D90AC1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484" y="1174460"/>
            <a:ext cx="10100346" cy="4412608"/>
          </a:xfrm>
        </p:spPr>
        <p:txBody>
          <a:bodyPr>
            <a:normAutofit fontScale="25000" lnSpcReduction="2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t-BR" sz="8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Observe os pares de palavras, leia e complete a frase com a palavra correta:</a:t>
            </a:r>
            <a:endParaRPr lang="pt-BR" sz="8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t-BR" sz="8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a) esta – está </a:t>
            </a:r>
            <a:endParaRPr lang="pt-BR" sz="8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0">
              <a:buNone/>
            </a:pPr>
            <a:r>
              <a:rPr lang="pt-BR" sz="8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Meu livro de receitas ___________ na gaveta da cozinha.</a:t>
            </a:r>
            <a:endParaRPr lang="pt-BR" sz="8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0">
              <a:buNone/>
            </a:pPr>
            <a:r>
              <a:rPr lang="pt-BR" sz="8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pt-BR" sz="8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t-BR" sz="8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b) bebe – bebê</a:t>
            </a:r>
            <a:endParaRPr lang="pt-BR" sz="8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pt-BR" sz="8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O gato é um animal que __________ pouca água.</a:t>
            </a:r>
          </a:p>
          <a:p>
            <a:pPr indent="0">
              <a:buNone/>
            </a:pPr>
            <a:endParaRPr lang="pt-BR" sz="8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t-BR" sz="8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c) pele – Pelé</a:t>
            </a:r>
            <a:endParaRPr lang="pt-BR" sz="8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0">
              <a:buNone/>
            </a:pPr>
            <a:r>
              <a:rPr lang="pt-BR" sz="8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 _____________ foi um grande jogador.</a:t>
            </a:r>
          </a:p>
          <a:p>
            <a:pPr marL="457200" indent="0">
              <a:buNone/>
            </a:pPr>
            <a:endParaRPr lang="pt-BR" sz="8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t-BR" sz="8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d) carne – carnê</a:t>
            </a:r>
            <a:endParaRPr lang="pt-BR" sz="8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0">
              <a:buNone/>
            </a:pPr>
            <a:r>
              <a:rPr lang="pt-BR" sz="8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Pessoas vegetarianas não comem ______________.</a:t>
            </a:r>
            <a:endParaRPr lang="pt-BR" sz="8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9742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F6D5B015-6A3E-4A14-807D-712714654808}"/>
              </a:ext>
            </a:extLst>
          </p:cNvPr>
          <p:cNvSpPr/>
          <p:nvPr/>
        </p:nvSpPr>
        <p:spPr>
          <a:xfrm>
            <a:off x="2077632" y="1004310"/>
            <a:ext cx="790526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Vocês são o máximo!</a:t>
            </a:r>
          </a:p>
          <a:p>
            <a:pPr algn="ctr"/>
            <a:endParaRPr lang="pt-B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Aguardo vocês na próxima aula!</a:t>
            </a:r>
            <a:endParaRPr lang="pt-B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7F34BF3-F739-4CDE-9A45-F8CF30E86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25" y="3916269"/>
            <a:ext cx="2219780" cy="177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61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47916C2-A2EB-4DFB-8609-81730CF30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513" y="1930503"/>
            <a:ext cx="9906288" cy="329285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Localizar informação explícita na reportagem.</a:t>
            </a:r>
          </a:p>
          <a:p>
            <a:pPr marL="457200" indent="-457200" algn="l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Reconhecer a grafia correta de palavras com acento agudo e circunflexo.</a:t>
            </a:r>
          </a:p>
          <a:p>
            <a:pPr algn="l">
              <a:lnSpc>
                <a:spcPct val="160000"/>
              </a:lnSpc>
              <a:spcBef>
                <a:spcPts val="0"/>
              </a:spcBef>
            </a:pP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DBAF651-505A-43DB-AF87-B2ABB142B18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96347" y="1097071"/>
            <a:ext cx="789561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DA AULA</a:t>
            </a:r>
          </a:p>
        </p:txBody>
      </p:sp>
    </p:spTree>
    <p:extLst>
      <p:ext uri="{BB962C8B-B14F-4D97-AF65-F5344CB8AC3E}">
        <p14:creationId xmlns:p14="http://schemas.microsoft.com/office/powerpoint/2010/main" val="328828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70E9C184-AD5D-4746-A215-41C0382B1D4D}"/>
              </a:ext>
            </a:extLst>
          </p:cNvPr>
          <p:cNvSpPr/>
          <p:nvPr/>
        </p:nvSpPr>
        <p:spPr>
          <a:xfrm>
            <a:off x="4170150" y="741392"/>
            <a:ext cx="4053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Relembrando</a:t>
            </a:r>
            <a:endParaRPr lang="pt-B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4A78700A-3D9E-47D0-A6EE-2BF10BF5695C}"/>
              </a:ext>
            </a:extLst>
          </p:cNvPr>
          <p:cNvSpPr txBox="1"/>
          <p:nvPr/>
        </p:nvSpPr>
        <p:spPr>
          <a:xfrm>
            <a:off x="1751003" y="1664722"/>
            <a:ext cx="8891328" cy="630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4500"/>
              </a:lnSpc>
              <a:spcBef>
                <a:spcPts val="375"/>
              </a:spcBef>
            </a:pPr>
            <a:r>
              <a:rPr lang="pt-BR" sz="36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Como será a vida depois da pandemia</a:t>
            </a:r>
            <a:r>
              <a:rPr lang="pt-BR" sz="3600" b="1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pt-BR" sz="3600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CE830A7-1A92-4DD5-9D4D-771E69EEEBCC}"/>
              </a:ext>
            </a:extLst>
          </p:cNvPr>
          <p:cNvSpPr txBox="1"/>
          <p:nvPr/>
        </p:nvSpPr>
        <p:spPr>
          <a:xfrm>
            <a:off x="1751003" y="3548543"/>
            <a:ext cx="2191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perguntas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0433432-D904-4B39-992D-AFDCB95780CF}"/>
              </a:ext>
            </a:extLst>
          </p:cNvPr>
          <p:cNvSpPr txBox="1"/>
          <p:nvPr/>
        </p:nvSpPr>
        <p:spPr>
          <a:xfrm>
            <a:off x="7924298" y="3632082"/>
            <a:ext cx="2625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inquietações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7923D98F-A803-4191-B82E-F196C0928DF1}"/>
              </a:ext>
            </a:extLst>
          </p:cNvPr>
          <p:cNvSpPr txBox="1"/>
          <p:nvPr/>
        </p:nvSpPr>
        <p:spPr>
          <a:xfrm>
            <a:off x="4748669" y="2970691"/>
            <a:ext cx="232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intelectuais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14AB2E34-9B50-4FBE-843C-A0CF54B99EEB}"/>
              </a:ext>
            </a:extLst>
          </p:cNvPr>
          <p:cNvSpPr txBox="1"/>
          <p:nvPr/>
        </p:nvSpPr>
        <p:spPr>
          <a:xfrm>
            <a:off x="4748669" y="4870112"/>
            <a:ext cx="284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novos hábitos</a:t>
            </a:r>
          </a:p>
        </p:txBody>
      </p:sp>
    </p:spTree>
    <p:extLst>
      <p:ext uri="{BB962C8B-B14F-4D97-AF65-F5344CB8AC3E}">
        <p14:creationId xmlns:p14="http://schemas.microsoft.com/office/powerpoint/2010/main" val="156391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Jornal com texto preto sobre fundo branco&#10;&#10;Descrição gerada automaticamente">
            <a:extLst>
              <a:ext uri="{FF2B5EF4-FFF2-40B4-BE49-F238E27FC236}">
                <a16:creationId xmlns:a16="http://schemas.microsoft.com/office/drawing/2014/main" xmlns="" id="{DAED27C8-5173-4531-9AB6-AB13C897F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59" y="584419"/>
            <a:ext cx="3460755" cy="4811411"/>
          </a:xfrm>
          <a:prstGeom prst="rect">
            <a:avLst/>
          </a:prstGeom>
        </p:spPr>
      </p:pic>
      <p:sp>
        <p:nvSpPr>
          <p:cNvPr id="10" name="Seta: para a Esquerda 9">
            <a:extLst>
              <a:ext uri="{FF2B5EF4-FFF2-40B4-BE49-F238E27FC236}">
                <a16:creationId xmlns:a16="http://schemas.microsoft.com/office/drawing/2014/main" xmlns="" id="{34F4656D-3F81-4CB2-89F4-7C69B9F06E21}"/>
              </a:ext>
            </a:extLst>
          </p:cNvPr>
          <p:cNvSpPr/>
          <p:nvPr/>
        </p:nvSpPr>
        <p:spPr>
          <a:xfrm rot="20308282">
            <a:off x="4648521" y="1761132"/>
            <a:ext cx="6638652" cy="118590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AS TENDÊNCIAS E A NATUREZA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DBF9986E-D9DA-439B-A1D7-834E5A45261C}"/>
              </a:ext>
            </a:extLst>
          </p:cNvPr>
          <p:cNvSpPr txBox="1"/>
          <p:nvPr/>
        </p:nvSpPr>
        <p:spPr>
          <a:xfrm>
            <a:off x="3147816" y="2091502"/>
            <a:ext cx="52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7EE1AF40-C35A-4130-83DA-A6018F7B384B}"/>
              </a:ext>
            </a:extLst>
          </p:cNvPr>
          <p:cNvSpPr txBox="1"/>
          <p:nvPr/>
        </p:nvSpPr>
        <p:spPr>
          <a:xfrm>
            <a:off x="1673413" y="3954454"/>
            <a:ext cx="696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2E161AFF-B6DD-4CE8-A482-390BE3BBEB8C}"/>
              </a:ext>
            </a:extLst>
          </p:cNvPr>
          <p:cNvSpPr txBox="1"/>
          <p:nvPr/>
        </p:nvSpPr>
        <p:spPr>
          <a:xfrm>
            <a:off x="1633130" y="2903546"/>
            <a:ext cx="52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xmlns="" id="{F0315F19-88D7-444A-A28E-DD78C5F3A46C}"/>
              </a:ext>
            </a:extLst>
          </p:cNvPr>
          <p:cNvCxnSpPr/>
          <p:nvPr/>
        </p:nvCxnSpPr>
        <p:spPr>
          <a:xfrm>
            <a:off x="3523376" y="3598820"/>
            <a:ext cx="8472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66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0F0659-4F5B-4E3D-8EFA-4EDB2C8D3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529" y="2108700"/>
            <a:ext cx="9044941" cy="2192439"/>
          </a:xfrm>
        </p:spPr>
        <p:txBody>
          <a:bodyPr>
            <a:norm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As tendências e a natureza</a:t>
            </a:r>
          </a:p>
        </p:txBody>
      </p:sp>
    </p:spTree>
    <p:extLst>
      <p:ext uri="{BB962C8B-B14F-4D97-AF65-F5344CB8AC3E}">
        <p14:creationId xmlns:p14="http://schemas.microsoft.com/office/powerpoint/2010/main" val="903067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B2102EA-459D-44AB-A744-B1FE50EA0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402" y="914400"/>
            <a:ext cx="9483247" cy="459705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36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Fazer previsões nunca foi tarefa simples, e muito menos segura, mas o cenário complexo de hoje aponta para algumas tendências que, para Leandro Karnal, poderão se “aprofundar” no futuro.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013868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B2102EA-459D-44AB-A744-B1FE50EA0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466" y="1108038"/>
            <a:ext cx="9682619" cy="423575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36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Entre elas, enxergar o Sistema Único de Saúde (SUS) como “fundamental” e entender o papel central do Estado no combate ao vírus</a:t>
            </a:r>
            <a:r>
              <a:rPr lang="pt-BR" sz="57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pt-BR" sz="57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58074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683</Words>
  <Application>Microsoft Office PowerPoint</Application>
  <PresentationFormat>Widescreen</PresentationFormat>
  <Paragraphs>97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7" baseType="lpstr">
      <vt:lpstr>MS Mincho</vt:lpstr>
      <vt:lpstr>Arial</vt:lpstr>
      <vt:lpstr>Calibri</vt:lpstr>
      <vt:lpstr>Calibri Light</vt:lpstr>
      <vt:lpstr>Cambria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OBJETIVOS DA AULA</vt:lpstr>
      <vt:lpstr>Apresentação do PowerPoint</vt:lpstr>
      <vt:lpstr>Apresentação do PowerPoint</vt:lpstr>
      <vt:lpstr>As tendências e a natureza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TENDÊNCIAS E NATUREZA</vt:lpstr>
      <vt:lpstr>Apresentação do PowerPoint</vt:lpstr>
      <vt:lpstr>Apresentação do PowerPoint</vt:lpstr>
      <vt:lpstr>OBJETIVOS DA AULA</vt:lpstr>
      <vt:lpstr>TAREFA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Claudio Grokoviski</dc:creator>
  <cp:lastModifiedBy>PATRICIA DE FATIMA RODRIGUES</cp:lastModifiedBy>
  <cp:revision>59</cp:revision>
  <dcterms:created xsi:type="dcterms:W3CDTF">2021-02-08T15:55:59Z</dcterms:created>
  <dcterms:modified xsi:type="dcterms:W3CDTF">2021-12-22T16:47:28Z</dcterms:modified>
</cp:coreProperties>
</file>