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422" r:id="rId2"/>
    <p:sldId id="387" r:id="rId3"/>
    <p:sldId id="499" r:id="rId4"/>
    <p:sldId id="442" r:id="rId5"/>
    <p:sldId id="426" r:id="rId6"/>
    <p:sldId id="411" r:id="rId7"/>
    <p:sldId id="424" r:id="rId8"/>
    <p:sldId id="421" r:id="rId9"/>
    <p:sldId id="425" r:id="rId10"/>
    <p:sldId id="429" r:id="rId11"/>
    <p:sldId id="428" r:id="rId12"/>
    <p:sldId id="494" r:id="rId13"/>
    <p:sldId id="430" r:id="rId14"/>
    <p:sldId id="495" r:id="rId15"/>
    <p:sldId id="431" r:id="rId16"/>
    <p:sldId id="434" r:id="rId17"/>
    <p:sldId id="498" r:id="rId18"/>
    <p:sldId id="436" r:id="rId19"/>
    <p:sldId id="438" r:id="rId20"/>
    <p:sldId id="437" r:id="rId21"/>
    <p:sldId id="501" r:id="rId22"/>
    <p:sldId id="439" r:id="rId23"/>
    <p:sldId id="257" r:id="rId24"/>
    <p:sldId id="281" r:id="rId25"/>
    <p:sldId id="458" r:id="rId26"/>
    <p:sldId id="491" r:id="rId27"/>
    <p:sldId id="446" r:id="rId28"/>
    <p:sldId id="449" r:id="rId29"/>
    <p:sldId id="492" r:id="rId30"/>
    <p:sldId id="457" r:id="rId31"/>
    <p:sldId id="455" r:id="rId32"/>
    <p:sldId id="445" r:id="rId33"/>
    <p:sldId id="444" r:id="rId34"/>
    <p:sldId id="453" r:id="rId35"/>
    <p:sldId id="451" r:id="rId36"/>
    <p:sldId id="456" r:id="rId37"/>
    <p:sldId id="402" r:id="rId38"/>
    <p:sldId id="452" r:id="rId39"/>
    <p:sldId id="459" r:id="rId40"/>
    <p:sldId id="502" r:id="rId41"/>
    <p:sldId id="461" r:id="rId42"/>
    <p:sldId id="462" r:id="rId43"/>
    <p:sldId id="466" r:id="rId44"/>
    <p:sldId id="465" r:id="rId45"/>
    <p:sldId id="500" r:id="rId46"/>
    <p:sldId id="479" r:id="rId47"/>
    <p:sldId id="489" r:id="rId48"/>
    <p:sldId id="475" r:id="rId49"/>
    <p:sldId id="484" r:id="rId50"/>
    <p:sldId id="485" r:id="rId51"/>
    <p:sldId id="496" r:id="rId52"/>
    <p:sldId id="463" r:id="rId53"/>
    <p:sldId id="468" r:id="rId54"/>
    <p:sldId id="464" r:id="rId55"/>
    <p:sldId id="476" r:id="rId56"/>
    <p:sldId id="497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1515"/>
    <a:srgbClr val="FFFF99"/>
    <a:srgbClr val="CC00CC"/>
    <a:srgbClr val="FF6600"/>
    <a:srgbClr val="3178BB"/>
    <a:srgbClr val="FF99CC"/>
    <a:srgbClr val="FFFF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8F889-22FA-440E-BA61-2ABF27597AFD}" type="datetimeFigureOut">
              <a:rPr lang="pt-BR" smtClean="0"/>
              <a:pPr/>
              <a:t>02/12/2021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622E1-50E9-4B87-A416-38263B7DB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69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AULA 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550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916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46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527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082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AULA 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335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326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841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78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41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11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65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63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916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09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02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AULA 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622E1-50E9-4B87-A416-38263B7DB68C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97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6" y="0"/>
            <a:ext cx="12249426" cy="672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4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7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Click to edit Master text styles</a:t>
            </a:r>
          </a:p>
          <a:p>
            <a:pPr lvl="1"/>
            <a:r>
              <a:rPr lang="bg-BG" dirty="0"/>
              <a:t>Second level</a:t>
            </a:r>
          </a:p>
          <a:p>
            <a:pPr lvl="2"/>
            <a:r>
              <a:rPr lang="bg-BG" dirty="0"/>
              <a:t>Third level</a:t>
            </a:r>
          </a:p>
          <a:p>
            <a:pPr lvl="3"/>
            <a:r>
              <a:rPr lang="bg-BG" dirty="0"/>
              <a:t>Fourth level</a:t>
            </a:r>
          </a:p>
          <a:p>
            <a:pPr lvl="4"/>
            <a:r>
              <a:rPr lang="bg-BG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7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18"/>
            <a:ext cx="12270042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4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9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7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8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2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3C4C-3D96-A44D-AFFC-3172C06FE006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C8F92-071F-054F-874C-BC0BCF20E1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3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r.freepik.com/vetores-premium/jovem-rapaz-pensando_6029103.ht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ntermezzoluciarocha.blogspot.com/2015/08/a-origem-da-matematica_24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fycat.com/impartialcaringamazontreeboa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brafi.org.br/index.php/site/noticiasnovo/ver/3577/educacao-superior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XhqCG2S31I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xtra.globo.com/noticias/rio/enquanto-professores-fazem-greve-pela-vida-escolas-particulares-pressionam-pelo-retorno-sala-de-aula-24517082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brafi.org.br/index.php/site/noticiasnovo/ver/3577/educacao-superior" TargetMode="External"/><Relationship Id="rId5" Type="http://schemas.openxmlformats.org/officeDocument/2006/relationships/hyperlink" Target="https://extra.globo.com/noticias/rio/enquanto-professores-fazem-greve-pela-vida-escolas-particulares-pressionam-pelo-retorno-sala-de-aula-24517082.html" TargetMode="Externa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xtra.globo.com/noticias/rio/enquanto-professores-fazem-greve-pela-vida-escolas-particulares-pressionam-pelo-retorno-sala-de-aula-24517082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79488" y="1047772"/>
            <a:ext cx="5156617" cy="5170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                              PRIMEIRA EXIBIÇÃO</a:t>
            </a:r>
          </a:p>
          <a:p>
            <a:endParaRPr lang="pt-BR" b="1" dirty="0"/>
          </a:p>
          <a:p>
            <a:r>
              <a:rPr lang="pt-BR" b="1" dirty="0"/>
              <a:t>DATA: 1º/03/2021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sz="2400" b="1" dirty="0"/>
              <a:t>ANO: 2º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COMPONENTE: MATEMÁTICA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Nº DA UNIDADE: 1</a:t>
            </a:r>
          </a:p>
          <a:p>
            <a:r>
              <a:rPr lang="pt-BR" b="1" dirty="0"/>
              <a:t>Nº DA AULA: 1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PROFESSORA: JOSELMA MACHADO</a:t>
            </a:r>
          </a:p>
          <a:p>
            <a:endParaRPr lang="pt-BR" b="1" dirty="0"/>
          </a:p>
        </p:txBody>
      </p:sp>
      <p:cxnSp>
        <p:nvCxnSpPr>
          <p:cNvPr id="5" name="Conector reto 4"/>
          <p:cNvCxnSpPr/>
          <p:nvPr/>
        </p:nvCxnSpPr>
        <p:spPr>
          <a:xfrm rot="16200000" flipH="1">
            <a:off x="3170419" y="3230379"/>
            <a:ext cx="5966086" cy="449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538148" y="1065262"/>
            <a:ext cx="5156617" cy="5170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                              SEGUNDA EXIBIÇÃO</a:t>
            </a:r>
          </a:p>
          <a:p>
            <a:endParaRPr lang="pt-BR" b="1" dirty="0"/>
          </a:p>
          <a:p>
            <a:r>
              <a:rPr lang="pt-BR" b="1" dirty="0"/>
              <a:t>DATA:   08/03/2021</a:t>
            </a:r>
          </a:p>
          <a:p>
            <a:r>
              <a:rPr lang="pt-BR" b="1" dirty="0"/>
              <a:t>  </a:t>
            </a:r>
          </a:p>
          <a:p>
            <a:endParaRPr lang="pt-BR" b="1" dirty="0"/>
          </a:p>
          <a:p>
            <a:r>
              <a:rPr lang="pt-BR" sz="2400" b="1" dirty="0"/>
              <a:t>ANO: 2º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COMPONENTE: MATEMÁTICA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Nº DA UNIDADE: 1</a:t>
            </a:r>
          </a:p>
          <a:p>
            <a:r>
              <a:rPr lang="pt-BR" b="1" dirty="0"/>
              <a:t>Nº DA AULA: 1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PROFESSORA:JOSELMA MACHADO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284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193780" y="2356277"/>
            <a:ext cx="6279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SERÁ QUE OS NÚMEROS SEMPRE EXISTIRAM?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62803" y="4568384"/>
            <a:ext cx="8476872" cy="1482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FORAM AS PRIMEIRAS FORMAS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CONTAGEM?</a:t>
            </a:r>
            <a:endParaRPr lang="pt-BR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Jovem rapaz pensando Ve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40" y="1169043"/>
            <a:ext cx="1819640" cy="41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 rot="16200000">
            <a:off x="-827876" y="2897008"/>
            <a:ext cx="434051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hlinkClick r:id="rId3"/>
              </a:rPr>
              <a:t>https://br.freepik.com/vetores-premium/jovem-rapaz-pensando_6029103.htm</a:t>
            </a:r>
            <a:endParaRPr lang="pt-BR" sz="1050" dirty="0"/>
          </a:p>
          <a:p>
            <a:endParaRPr lang="pt-BR" dirty="0"/>
          </a:p>
        </p:txBody>
      </p:sp>
      <p:pic>
        <p:nvPicPr>
          <p:cNvPr id="1030" name="Picture 6" descr="Resultado de imagem para EMOJI  pensando VE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234">
            <a:off x="9463449" y="1591790"/>
            <a:ext cx="2158099" cy="21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347804" y="773295"/>
            <a:ext cx="790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ONDE USAMOS OS NÚMEROS?</a:t>
            </a:r>
          </a:p>
        </p:txBody>
      </p:sp>
    </p:spTree>
    <p:extLst>
      <p:ext uri="{BB962C8B-B14F-4D97-AF65-F5344CB8AC3E}">
        <p14:creationId xmlns:p14="http://schemas.microsoft.com/office/powerpoint/2010/main" val="32609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88022" y="1180618"/>
            <a:ext cx="10139422" cy="597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          OS NÚMEROS SURGIRAM DA NECESSIDADE  QUE OS HOMENS TINHAM  DE CONTAR AS COISAS.</a:t>
            </a:r>
          </a:p>
          <a:p>
            <a:pPr algn="just"/>
            <a:r>
              <a:rPr lang="pt-BR" sz="1600" b="1" dirty="0"/>
              <a:t>          PARA ISSO, USAVAM OS DEDOS,  FAZIAM NÓS NAS CORDAS, USAVAM PEDRAS, OSSOS, MADEIRA E OUTRAS COISAS DA NATUREZA.</a:t>
            </a:r>
          </a:p>
          <a:p>
            <a:pPr algn="just"/>
            <a:r>
              <a:rPr lang="pt-BR" sz="1600" b="1" dirty="0"/>
              <a:t>         QUANDO  A HUMANIDADE COMEÇOU A DOMESTICAR ANIMAIS, PRECISOU A APRENDER A CONTÁ-LOS PARA CONTROLAR SEU REBANHO. </a:t>
            </a:r>
          </a:p>
          <a:p>
            <a:pPr algn="just"/>
            <a:r>
              <a:rPr lang="pt-BR" sz="1600" b="1" dirty="0"/>
              <a:t>         O PASTOR SEPARAVA UMA PEDRINHA PARA CADA ANIMAL  QUE SAIA PARA O PASTO, FORMANDO UM MONTINHO DE PEDRAS.</a:t>
            </a:r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endParaRPr lang="pt-BR" sz="1600" dirty="0"/>
          </a:p>
          <a:p>
            <a:r>
              <a:rPr lang="pt-BR" sz="1600" dirty="0"/>
              <a:t>        </a:t>
            </a:r>
          </a:p>
          <a:p>
            <a:endParaRPr lang="pt-BR" sz="1600" dirty="0"/>
          </a:p>
          <a:p>
            <a:r>
              <a:rPr lang="pt-BR" sz="1600" dirty="0"/>
              <a:t>         </a:t>
            </a:r>
            <a:endParaRPr lang="pt-BR" dirty="0"/>
          </a:p>
        </p:txBody>
      </p:sp>
      <p:pic>
        <p:nvPicPr>
          <p:cNvPr id="4" name="Imagem 3" descr="http://www.mundoeducacao.com/upload/conteudo_legenda/ec0966a0e373696f35a70997721898e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24" y="2963118"/>
            <a:ext cx="4818333" cy="27060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3106099" y="530356"/>
            <a:ext cx="6602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UM POUCO DE HISTÓRIA...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60424" y="5657168"/>
            <a:ext cx="52670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http://intermezzoluciarocha.blogspot.com/2015/08/a-origem-da-matematica_24.html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3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3683" y="739758"/>
            <a:ext cx="8496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NO FIM DO DIA O PASTOR CONFERIA OS ANIMAIS. PARA CADA ANIMAL RECOLHIDO, RETIRAVA UMA PEDRA DO MONTINHO.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            </a:t>
            </a:r>
            <a:endParaRPr lang="pt-BR" dirty="0"/>
          </a:p>
        </p:txBody>
      </p:sp>
      <p:pic>
        <p:nvPicPr>
          <p:cNvPr id="3" name="Picture 2" descr="Resultado de imagem para historia dos números para crianç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00" y="1682911"/>
            <a:ext cx="3012899" cy="14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numerais coloridos e anim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80" y="2678255"/>
            <a:ext cx="3009154" cy="30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80615" y="3372688"/>
            <a:ext cx="7920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COM O PASSAR DO TEMPO, ESSE MÉTODO FOI FICANDO INSUFICIENTE E DIFERENTES POVOS COMEÇARAM A FAZER DIFERENTES REGISTROS PARA REPRESENTAR AS QUANTIDADES E ASSIM  FORAM DESENVOLVENDO SEUS SISTEMAS NUMÉRICOS.</a:t>
            </a:r>
          </a:p>
          <a:p>
            <a:r>
              <a:rPr lang="pt-BR" b="1" dirty="0"/>
              <a:t>HOJE, O SISTEMA QUE USAMOS É O MAIS EFICIENTE. COM ELE PODEMOS ESCREVER QUALQUER NÚMERO USANDO SOMENTE DEZ SÍMBOLOS: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20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42447" y="1226499"/>
            <a:ext cx="62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400711" y="3234652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34318" y="626727"/>
            <a:ext cx="10255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 O NOSSO SISTEMA DE NUMERAÇÃO, USANDO APENAS 10 SÍMBOLOS DIFERENTES, PODEMOS ESCREVER QUALQUER  NÚMERO.</a:t>
            </a:r>
          </a:p>
          <a:p>
            <a:endParaRPr lang="pt-BR" dirty="0"/>
          </a:p>
        </p:txBody>
      </p:sp>
      <p:pic>
        <p:nvPicPr>
          <p:cNvPr id="1026" name="Picture 2" descr="Resultado de imagem para NÚMEROS DE 1 A 10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11" y="1411165"/>
            <a:ext cx="8583648" cy="43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509417" y="5389388"/>
            <a:ext cx="281679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>
              <a:hlinkClick r:id="rId3"/>
            </a:endParaRPr>
          </a:p>
          <a:p>
            <a:r>
              <a:rPr lang="pt-BR" sz="1000" dirty="0">
                <a:hlinkClick r:id="rId3"/>
              </a:rPr>
              <a:t>https://gfycat.com/impartialcaringamazontreeboa</a:t>
            </a:r>
            <a:endParaRPr lang="pt-BR" sz="1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m para placas ve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87" y="2237749"/>
            <a:ext cx="2360007" cy="311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23707" y="2618731"/>
            <a:ext cx="1304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/>
              <a:t>235</a:t>
            </a:r>
          </a:p>
        </p:txBody>
      </p:sp>
      <p:pic>
        <p:nvPicPr>
          <p:cNvPr id="7" name="Picture 4" descr="Resultado de imagem para placas ve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18" y="2907890"/>
            <a:ext cx="2360007" cy="311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placas ve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28" y="798653"/>
            <a:ext cx="2213299" cy="292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placas ve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23" y="3047079"/>
            <a:ext cx="2090011" cy="27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113212" y="1052843"/>
            <a:ext cx="19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/>
              <a:t>5.102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80157" y="3448266"/>
            <a:ext cx="1540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/>
              <a:t>34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76421" y="3436791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/>
              <a:t>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334832" y="662263"/>
            <a:ext cx="6235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OBSERVEM AS PLACAS E RESPONDAM:</a:t>
            </a:r>
          </a:p>
          <a:p>
            <a:r>
              <a:rPr lang="pt-BR" sz="2800" b="1" dirty="0"/>
              <a:t>QUAL É O NÚMERO MAIOR?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452337" y="1863084"/>
            <a:ext cx="274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E O MENOR?</a:t>
            </a:r>
          </a:p>
        </p:txBody>
      </p:sp>
      <p:sp>
        <p:nvSpPr>
          <p:cNvPr id="13" name="Elipse 12"/>
          <p:cNvSpPr/>
          <p:nvPr/>
        </p:nvSpPr>
        <p:spPr>
          <a:xfrm>
            <a:off x="8955806" y="988375"/>
            <a:ext cx="1894141" cy="10522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883704" y="3492276"/>
            <a:ext cx="1071234" cy="812360"/>
          </a:xfrm>
          <a:prstGeom prst="ellipse">
            <a:avLst/>
          </a:prstGeom>
          <a:noFill/>
          <a:ln w="38100">
            <a:solidFill>
              <a:srgbClr val="FF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8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67600" y="695774"/>
            <a:ext cx="99788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VOCÊ JÁ UTILIZOU UMA RÉGUA?</a:t>
            </a:r>
          </a:p>
          <a:p>
            <a:pPr fontAlgn="base"/>
            <a:r>
              <a:rPr lang="pt-BR" sz="2800" b="1" dirty="0"/>
              <a:t>A DISTÂNCIA ENTRE UM NÚMERO E OUTRO É A MESMA?</a:t>
            </a:r>
          </a:p>
          <a:p>
            <a:endParaRPr lang="pt-BR" dirty="0"/>
          </a:p>
        </p:txBody>
      </p:sp>
      <p:pic>
        <p:nvPicPr>
          <p:cNvPr id="5" name="Imagem 4" descr="Régua Plástica 20cm – INX-13724 – Inmark Brinde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5400" r="3516" b="43917"/>
          <a:stretch/>
        </p:blipFill>
        <p:spPr bwMode="auto">
          <a:xfrm>
            <a:off x="866552" y="2989090"/>
            <a:ext cx="10580914" cy="1882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0" name="Grupo 29"/>
          <p:cNvGrpSpPr/>
          <p:nvPr/>
        </p:nvGrpSpPr>
        <p:grpSpPr>
          <a:xfrm>
            <a:off x="1620236" y="2716305"/>
            <a:ext cx="2110783" cy="484096"/>
            <a:chOff x="1620236" y="2716305"/>
            <a:chExt cx="2110783" cy="484096"/>
          </a:xfrm>
        </p:grpSpPr>
        <p:sp>
          <p:nvSpPr>
            <p:cNvPr id="6" name="Semicírculos 5"/>
            <p:cNvSpPr/>
            <p:nvPr/>
          </p:nvSpPr>
          <p:spPr>
            <a:xfrm>
              <a:off x="1620236" y="2716306"/>
              <a:ext cx="497541" cy="484095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" name="Semicírculos 6"/>
            <p:cNvSpPr/>
            <p:nvPr/>
          </p:nvSpPr>
          <p:spPr>
            <a:xfrm>
              <a:off x="2185147" y="2716305"/>
              <a:ext cx="497541" cy="484095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" name="Semicírculos 7"/>
            <p:cNvSpPr/>
            <p:nvPr/>
          </p:nvSpPr>
          <p:spPr>
            <a:xfrm>
              <a:off x="2717963" y="2716306"/>
              <a:ext cx="497541" cy="484095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" name="Semicírculos 8"/>
            <p:cNvSpPr/>
            <p:nvPr/>
          </p:nvSpPr>
          <p:spPr>
            <a:xfrm>
              <a:off x="3233478" y="2716306"/>
              <a:ext cx="497541" cy="484095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001011" y="1739275"/>
            <a:ext cx="2994571" cy="1015663"/>
            <a:chOff x="2001011" y="1739275"/>
            <a:chExt cx="2994571" cy="1015663"/>
          </a:xfrm>
        </p:grpSpPr>
        <p:sp>
          <p:nvSpPr>
            <p:cNvPr id="10" name="Seta para a direita 9"/>
            <p:cNvSpPr/>
            <p:nvPr/>
          </p:nvSpPr>
          <p:spPr>
            <a:xfrm>
              <a:off x="3482248" y="2251079"/>
              <a:ext cx="1513334" cy="25187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Mais 10"/>
            <p:cNvSpPr/>
            <p:nvPr/>
          </p:nvSpPr>
          <p:spPr>
            <a:xfrm>
              <a:off x="2001011" y="1990865"/>
              <a:ext cx="585216" cy="613608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813278" y="1739275"/>
              <a:ext cx="10241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1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2001012" y="4734996"/>
            <a:ext cx="3426574" cy="1015662"/>
            <a:chOff x="2001011" y="4734995"/>
            <a:chExt cx="3426575" cy="1015663"/>
          </a:xfrm>
        </p:grpSpPr>
        <p:sp>
          <p:nvSpPr>
            <p:cNvPr id="13" name="Seta para a direita 12"/>
            <p:cNvSpPr/>
            <p:nvPr/>
          </p:nvSpPr>
          <p:spPr>
            <a:xfrm rot="10800000">
              <a:off x="4041999" y="5196568"/>
              <a:ext cx="1385587" cy="29051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Menos 13"/>
            <p:cNvSpPr/>
            <p:nvPr/>
          </p:nvSpPr>
          <p:spPr>
            <a:xfrm>
              <a:off x="2001011" y="5009645"/>
              <a:ext cx="961464" cy="62757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155724" y="4734995"/>
              <a:ext cx="7518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1</a:t>
              </a:r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5649489" y="2121347"/>
            <a:ext cx="279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SUCESSOR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3837450" y="3362833"/>
            <a:ext cx="2123063" cy="550624"/>
            <a:chOff x="3077161" y="3405497"/>
            <a:chExt cx="2123063" cy="550624"/>
          </a:xfrm>
        </p:grpSpPr>
        <p:sp>
          <p:nvSpPr>
            <p:cNvPr id="17" name="Semicírculos 16"/>
            <p:cNvSpPr/>
            <p:nvPr/>
          </p:nvSpPr>
          <p:spPr>
            <a:xfrm rot="10635553">
              <a:off x="4184338" y="3411427"/>
              <a:ext cx="496404" cy="514221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0" name="Semicírculos 19"/>
            <p:cNvSpPr/>
            <p:nvPr/>
          </p:nvSpPr>
          <p:spPr>
            <a:xfrm rot="10635553">
              <a:off x="4703820" y="3405497"/>
              <a:ext cx="496404" cy="514221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4" name="Semicírculos 23"/>
            <p:cNvSpPr/>
            <p:nvPr/>
          </p:nvSpPr>
          <p:spPr>
            <a:xfrm rot="10635553">
              <a:off x="3618740" y="3456615"/>
              <a:ext cx="496404" cy="484789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5" name="Semicírculos 24"/>
            <p:cNvSpPr/>
            <p:nvPr/>
          </p:nvSpPr>
          <p:spPr>
            <a:xfrm rot="10635553">
              <a:off x="3077161" y="3441900"/>
              <a:ext cx="496404" cy="514221"/>
            </a:xfrm>
            <a:prstGeom prst="blockArc">
              <a:avLst/>
            </a:prstGeom>
            <a:solidFill>
              <a:srgbClr val="FF151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28" name="CaixaDeTexto 27"/>
          <p:cNvSpPr txBox="1"/>
          <p:nvPr/>
        </p:nvSpPr>
        <p:spPr>
          <a:xfrm>
            <a:off x="6306671" y="5068044"/>
            <a:ext cx="298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ANTECESSOR</a:t>
            </a:r>
          </a:p>
        </p:txBody>
      </p:sp>
    </p:spTree>
    <p:extLst>
      <p:ext uri="{BB962C8B-B14F-4D97-AF65-F5344CB8AC3E}">
        <p14:creationId xmlns:p14="http://schemas.microsoft.com/office/powerpoint/2010/main" val="211980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42447" y="1226499"/>
            <a:ext cx="627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883625" y="2394968"/>
            <a:ext cx="113974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sz="2800" b="1" i="1" dirty="0">
                <a:solidFill>
                  <a:srgbClr val="FF0000"/>
                </a:solidFill>
              </a:rPr>
              <a:t>RECURSOS NECESSÁRIOS:</a:t>
            </a:r>
          </a:p>
          <a:p>
            <a:endParaRPr lang="pt-BR" sz="2800" b="1" i="1" dirty="0">
              <a:solidFill>
                <a:srgbClr val="FF0000"/>
              </a:solidFill>
            </a:endParaRPr>
          </a:p>
          <a:p>
            <a:r>
              <a:rPr lang="pt-BR" sz="2800" dirty="0"/>
              <a:t>- RETA NUMERADA DE ZERO A VINTE E CINCO.</a:t>
            </a:r>
          </a:p>
          <a:p>
            <a:r>
              <a:rPr lang="pt-BR" sz="2800" dirty="0"/>
              <a:t>- DADO COM AS CORES AZUL (INDICARÁ OS “PASSOS” PARA FRENTE) E VERMELHO (INDICARÁ OS “PASSOS” PARA TRÁS), E UM DADO NORMAL. </a:t>
            </a:r>
          </a:p>
          <a:p>
            <a:r>
              <a:rPr lang="pt-BR" sz="2800" dirty="0"/>
              <a:t>- MARCADORES (PODEM SER TAMPINHAS DE GARRAFA)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</p:txBody>
      </p:sp>
      <p:pic>
        <p:nvPicPr>
          <p:cNvPr id="6" name="Imagem 5"/>
          <p:cNvPicPr/>
          <p:nvPr/>
        </p:nvPicPr>
        <p:blipFill rotWithShape="1">
          <a:blip r:embed="rId2"/>
          <a:srcRect l="37129" t="24198" r="7771" b="38454"/>
          <a:stretch/>
        </p:blipFill>
        <p:spPr>
          <a:xfrm>
            <a:off x="2939970" y="626119"/>
            <a:ext cx="4388677" cy="1847089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2"/>
          <a:srcRect l="37583" t="76004" r="12973" b="11145"/>
          <a:stretch/>
        </p:blipFill>
        <p:spPr>
          <a:xfrm>
            <a:off x="7566213" y="1383854"/>
            <a:ext cx="3352800" cy="7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42447" y="1226499"/>
            <a:ext cx="627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868102" y="2178823"/>
            <a:ext cx="103824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</a:rPr>
              <a:t>REGRAS DO JOGO:</a:t>
            </a:r>
          </a:p>
          <a:p>
            <a:r>
              <a:rPr lang="pt-BR" sz="2400" dirty="0"/>
              <a:t>-COLOCA-SE AS FICHAS NUMERADAS DAS DEZENAS EXATAS EMBARALHADAS E VIRADAS PARA BAIXO. CADA JOGADOR ESCOLHE UMA, QUE INDICARÁ ONDE DEVE COLOCAR SEU MARCADOR PARA COMEÇAR O JOGO.</a:t>
            </a:r>
          </a:p>
          <a:p>
            <a:r>
              <a:rPr lang="pt-BR" sz="2400" dirty="0"/>
              <a:t>-CADA JOGADOR, NA SUA VEZ, JOGA O DADO NORMAL E O DADO COLORIDO E SE MOVIMENTA NA RETA, CONFORME AS ORIENTAÇÕES DOS DADOS.</a:t>
            </a:r>
          </a:p>
          <a:p>
            <a:r>
              <a:rPr lang="pt-BR" sz="2400" b="1" i="1" dirty="0">
                <a:solidFill>
                  <a:srgbClr val="FF0000"/>
                </a:solidFill>
              </a:rPr>
              <a:t>META:</a:t>
            </a:r>
          </a:p>
          <a:p>
            <a:r>
              <a:rPr lang="pt-BR" sz="2400" dirty="0"/>
              <a:t>  AO FINAL DO JOGO, TER O MARCADOR NO MAIOR NÚMERO DA RETA NUMERADA.</a:t>
            </a:r>
            <a:endParaRPr lang="pt-BR" sz="2400" b="1" i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pic>
        <p:nvPicPr>
          <p:cNvPr id="6" name="Imagem 5"/>
          <p:cNvPicPr/>
          <p:nvPr/>
        </p:nvPicPr>
        <p:blipFill rotWithShape="1">
          <a:blip r:embed="rId2"/>
          <a:srcRect l="37129" t="24198" r="7771" b="38454"/>
          <a:stretch/>
        </p:blipFill>
        <p:spPr>
          <a:xfrm>
            <a:off x="3442447" y="626119"/>
            <a:ext cx="3886200" cy="1847089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2"/>
          <a:srcRect l="37583" t="76004" r="12973" b="11145"/>
          <a:stretch/>
        </p:blipFill>
        <p:spPr>
          <a:xfrm>
            <a:off x="7212447" y="1245514"/>
            <a:ext cx="3352800" cy="7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2853" y="549983"/>
            <a:ext cx="1095650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 QUE APRENDEMOS NA</a:t>
            </a:r>
          </a:p>
          <a:p>
            <a:pPr algn="ctr"/>
            <a:r>
              <a:rPr lang="pt-BR" sz="3600" b="1" dirty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AULA DE HOJE?</a:t>
            </a:r>
          </a:p>
          <a:p>
            <a:pPr algn="ctr"/>
            <a:r>
              <a:rPr lang="pt-BR" sz="5400" b="1" cap="none" spc="0" dirty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" name="Seta para a direita 8"/>
          <p:cNvSpPr/>
          <p:nvPr/>
        </p:nvSpPr>
        <p:spPr>
          <a:xfrm rot="7420660">
            <a:off x="10290079" y="983058"/>
            <a:ext cx="846632" cy="498153"/>
          </a:xfrm>
          <a:prstGeom prst="rightArrow">
            <a:avLst>
              <a:gd name="adj1" fmla="val 50000"/>
              <a:gd name="adj2" fmla="val 6338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rot="2638397">
            <a:off x="1401652" y="978132"/>
            <a:ext cx="743257" cy="5080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 rot="20474083">
            <a:off x="842228" y="3642611"/>
            <a:ext cx="812379" cy="508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 rot="19824370">
            <a:off x="1371685" y="5101338"/>
            <a:ext cx="770200" cy="508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15"/>
          <p:cNvSpPr/>
          <p:nvPr/>
        </p:nvSpPr>
        <p:spPr>
          <a:xfrm rot="13481196">
            <a:off x="10338695" y="5224107"/>
            <a:ext cx="770200" cy="508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 rot="12853885">
            <a:off x="10644261" y="3321533"/>
            <a:ext cx="770200" cy="508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1048376" y="1672958"/>
            <a:ext cx="102869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pt-BR" sz="3200" b="1" dirty="0"/>
              <a:t>OUVIMOS A HISTÓRIA DOS NÚMEROS.</a:t>
            </a:r>
          </a:p>
          <a:p>
            <a:pPr marL="571500" indent="-571500">
              <a:buFontTx/>
              <a:buChar char="-"/>
            </a:pPr>
            <a:r>
              <a:rPr lang="pt-BR" sz="3200" b="1" dirty="0"/>
              <a:t>COMPARAMOS QUANTIDADES.</a:t>
            </a:r>
          </a:p>
          <a:p>
            <a:pPr marL="571500" indent="-571500">
              <a:buFontTx/>
              <a:buChar char="-"/>
            </a:pPr>
            <a:r>
              <a:rPr lang="pt-BR" sz="3200" b="1" dirty="0"/>
              <a:t> CONTAMOS E TAMBÉM IDENTIFICAMOS A POSIÇÃO DOS NÚMEROS NA RETA NUMÉRICA E NO QUADRO POSICIONAL.</a:t>
            </a:r>
          </a:p>
          <a:p>
            <a:pPr marL="571500" indent="-571500">
              <a:buFontTx/>
              <a:buChar char="-"/>
            </a:pPr>
            <a:r>
              <a:rPr lang="pt-BR" sz="3200" b="1" dirty="0"/>
              <a:t>IDENTIFICAMOS AS REGULARIDADES DO NOSSO SISTEMA DE NUMERAÇÃO DECIMAL.</a:t>
            </a:r>
          </a:p>
          <a:p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2311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45046D6-1FF6-436F-8E91-DCCCAE6E9524}"/>
              </a:ext>
            </a:extLst>
          </p:cNvPr>
          <p:cNvSpPr txBox="1"/>
          <p:nvPr/>
        </p:nvSpPr>
        <p:spPr>
          <a:xfrm>
            <a:off x="925975" y="1218791"/>
            <a:ext cx="10484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COMPARAR E ORDENAR ESCRITAS NUMÉRICAS, IDENTIFICANDO REGULARIDADES EM SÉRIES NUMÉRICAS.         </a:t>
            </a:r>
          </a:p>
          <a:p>
            <a:endParaRPr lang="pt-BR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pt-BR" sz="2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44137" y="693460"/>
            <a:ext cx="6051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8705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84608" y="4494726"/>
            <a:ext cx="8422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MATEMÁTICA</a:t>
            </a:r>
          </a:p>
          <a:p>
            <a:pPr algn="ctr"/>
            <a:r>
              <a:rPr lang="pt-BR" sz="4800" dirty="0" err="1" smtClean="0"/>
              <a:t>PROFª</a:t>
            </a:r>
            <a:r>
              <a:rPr lang="pt-BR" sz="4800" dirty="0" smtClean="0"/>
              <a:t> JOSELMA MACHADO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7284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t="100000" r="6329" b="-11768"/>
          <a:stretch/>
        </p:blipFill>
        <p:spPr>
          <a:xfrm>
            <a:off x="537883" y="6513606"/>
            <a:ext cx="10865224" cy="61333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020853" y="657693"/>
            <a:ext cx="90761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 </a:t>
            </a:r>
            <a:r>
              <a:rPr lang="pt-BR" sz="4000" b="1" dirty="0">
                <a:solidFill>
                  <a:srgbClr val="FF0000"/>
                </a:solidFill>
              </a:rPr>
              <a:t>TAREFA</a:t>
            </a:r>
            <a:endParaRPr lang="pt-BR" sz="4000" dirty="0">
              <a:solidFill>
                <a:srgbClr val="FF0000"/>
              </a:solidFill>
            </a:endParaRPr>
          </a:p>
          <a:p>
            <a:r>
              <a:rPr lang="pt-BR" b="1" dirty="0"/>
              <a:t>  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06046" y="1227764"/>
            <a:ext cx="1019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1-OS BRINQUEDOS ESTÃO ESCONDENDO ALGUNS NÚMEROS NA RETA NUMÉRICA, VOCÊ CONSEGUE DESCOBRIR QUAL É?</a:t>
            </a:r>
          </a:p>
          <a:p>
            <a:r>
              <a:rPr lang="pt-BR" sz="2800" b="1" dirty="0"/>
              <a:t>DESCUBRA E COMPLETE A RETA.</a:t>
            </a:r>
            <a:endParaRPr lang="pt-BR" sz="28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201442" y="2975659"/>
            <a:ext cx="88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A-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01442" y="4583050"/>
            <a:ext cx="65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B-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23680" t="10450" r="15876"/>
          <a:stretch/>
        </p:blipFill>
        <p:spPr>
          <a:xfrm>
            <a:off x="3983753" y="2595943"/>
            <a:ext cx="5053369" cy="32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84608" y="4494726"/>
            <a:ext cx="8422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MATEMÁTICA</a:t>
            </a:r>
          </a:p>
          <a:p>
            <a:pPr algn="ctr"/>
            <a:r>
              <a:rPr lang="pt-BR" sz="4800" dirty="0" err="1" smtClean="0"/>
              <a:t>PROFª</a:t>
            </a:r>
            <a:r>
              <a:rPr lang="pt-BR" sz="4800" dirty="0" smtClean="0"/>
              <a:t> JOSELMA MACHADO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8495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79488" y="479748"/>
            <a:ext cx="5156617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                              PRIMEIRA EXIBIÇÃO</a:t>
            </a:r>
          </a:p>
          <a:p>
            <a:endParaRPr lang="pt-BR" b="1" dirty="0"/>
          </a:p>
          <a:p>
            <a:r>
              <a:rPr lang="pt-BR" b="1" dirty="0"/>
              <a:t>DATA: 02/03/2021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sz="2400" b="1" dirty="0"/>
              <a:t>ANO: 2º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COMPONENTE: MATEMÁTICA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Nº DA UNIDADE: 1</a:t>
            </a:r>
          </a:p>
          <a:p>
            <a:r>
              <a:rPr lang="pt-BR" b="1" dirty="0"/>
              <a:t>Nº DA AULA: 2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PROFESSORA: JOSELMA MACHADO</a:t>
            </a:r>
          </a:p>
          <a:p>
            <a:endParaRPr lang="pt-BR" b="1" dirty="0"/>
          </a:p>
          <a:p>
            <a:r>
              <a:rPr lang="pt-BR" sz="2800" b="1" dirty="0" smtClean="0"/>
              <a:t>Inserir VÍDEO Ana Clara</a:t>
            </a:r>
            <a:endParaRPr lang="pt-BR" sz="2800" b="1" dirty="0"/>
          </a:p>
          <a:p>
            <a:endParaRPr lang="pt-BR" b="1" dirty="0"/>
          </a:p>
        </p:txBody>
      </p:sp>
      <p:cxnSp>
        <p:nvCxnSpPr>
          <p:cNvPr id="5" name="Conector reto 4"/>
          <p:cNvCxnSpPr/>
          <p:nvPr/>
        </p:nvCxnSpPr>
        <p:spPr>
          <a:xfrm rot="16200000" flipH="1">
            <a:off x="3170419" y="3230379"/>
            <a:ext cx="5966086" cy="449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538148" y="497238"/>
            <a:ext cx="5156617" cy="581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                              SEGUNDA EXIBIÇÃO</a:t>
            </a:r>
          </a:p>
          <a:p>
            <a:endParaRPr lang="pt-BR" b="1" dirty="0"/>
          </a:p>
          <a:p>
            <a:r>
              <a:rPr lang="pt-BR" b="1" dirty="0"/>
              <a:t>DATA:   09/03/2021</a:t>
            </a:r>
          </a:p>
          <a:p>
            <a:r>
              <a:rPr lang="pt-BR" b="1" dirty="0"/>
              <a:t>  </a:t>
            </a:r>
          </a:p>
          <a:p>
            <a:endParaRPr lang="pt-BR" b="1" dirty="0"/>
          </a:p>
          <a:p>
            <a:r>
              <a:rPr lang="pt-BR" sz="2400" b="1" dirty="0"/>
              <a:t>ANO: 2º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COMPONENTE: MATEMÁTICA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Nº DA UNIDADE: 1</a:t>
            </a:r>
          </a:p>
          <a:p>
            <a:r>
              <a:rPr lang="pt-BR" b="1" dirty="0"/>
              <a:t>Nº DA AULA: 2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PROFESSORA:JOSELMA MACHADO</a:t>
            </a:r>
          </a:p>
          <a:p>
            <a:endParaRPr lang="pt-BR" b="1" dirty="0"/>
          </a:p>
          <a:p>
            <a:r>
              <a:rPr lang="pt-BR" sz="2400" b="1" dirty="0" smtClean="0"/>
              <a:t>Inserir VÍDEO Ana Clara</a:t>
            </a:r>
            <a:endParaRPr lang="pt-BR" b="1" dirty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428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91443EF6-6C2D-40EA-BA95-B0D64E5338FB}"/>
              </a:ext>
            </a:extLst>
          </p:cNvPr>
          <p:cNvSpPr/>
          <p:nvPr/>
        </p:nvSpPr>
        <p:spPr>
          <a:xfrm>
            <a:off x="2536719" y="4493341"/>
            <a:ext cx="7118555" cy="153383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>
                <a:ln w="0"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Matemática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E881F8D-6645-4E45-B4F8-058B5046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19" y="0"/>
            <a:ext cx="6440133" cy="42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45046D6-1FF6-436F-8E91-DCCCAE6E9524}"/>
              </a:ext>
            </a:extLst>
          </p:cNvPr>
          <p:cNvSpPr txBox="1"/>
          <p:nvPr/>
        </p:nvSpPr>
        <p:spPr>
          <a:xfrm>
            <a:off x="1160988" y="1336323"/>
            <a:ext cx="100136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OBSERVAR E IDENTIFICAR O PADRÃO E A REGULARIDADE EM SEQUÊNCIAS REPETITIVAS DE FIGURAS E OBJETOS.</a:t>
            </a:r>
          </a:p>
          <a:p>
            <a:endParaRPr lang="pt-BR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ÁLGEBRA</a:t>
            </a:r>
            <a:endParaRPr lang="pt-BR" sz="2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51193" y="693310"/>
            <a:ext cx="60511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15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:\Users\User\Pictures\seq aul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83" y="1021976"/>
            <a:ext cx="7728741" cy="4416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0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36800" y="783771"/>
            <a:ext cx="802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Cachorros coloridos"/>
          <p:cNvPicPr/>
          <p:nvPr/>
        </p:nvPicPr>
        <p:blipFill>
          <a:blip r:embed="rId3"/>
          <a:srcRect l="65351" r="4605" b="51870"/>
          <a:stretch>
            <a:fillRect/>
          </a:stretch>
        </p:blipFill>
        <p:spPr bwMode="auto">
          <a:xfrm>
            <a:off x="2481972" y="4685122"/>
            <a:ext cx="740517" cy="6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Фото, автор Soloveika на Яндекс.Фотках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9419" y="4685122"/>
            <a:ext cx="794474" cy="7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19380" r="80619" b="58360"/>
          <a:stretch>
            <a:fillRect/>
          </a:stretch>
        </p:blipFill>
        <p:spPr bwMode="auto">
          <a:xfrm>
            <a:off x="2372794" y="2206169"/>
            <a:ext cx="517814" cy="477068"/>
          </a:xfrm>
          <a:prstGeom prst="rect">
            <a:avLst/>
          </a:prstGeom>
          <a:noFill/>
        </p:spPr>
      </p:pic>
      <p:pic>
        <p:nvPicPr>
          <p:cNvPr id="16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52671" r="80619" b="30232"/>
          <a:stretch>
            <a:fillRect/>
          </a:stretch>
        </p:blipFill>
        <p:spPr bwMode="auto">
          <a:xfrm>
            <a:off x="2852231" y="2293253"/>
            <a:ext cx="517814" cy="366421"/>
          </a:xfrm>
          <a:prstGeom prst="rect">
            <a:avLst/>
          </a:prstGeom>
          <a:noFill/>
        </p:spPr>
      </p:pic>
      <p:pic>
        <p:nvPicPr>
          <p:cNvPr id="17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78977" r="80619" b="1680"/>
          <a:stretch>
            <a:fillRect/>
          </a:stretch>
        </p:blipFill>
        <p:spPr bwMode="auto">
          <a:xfrm>
            <a:off x="3430446" y="2293253"/>
            <a:ext cx="517814" cy="414539"/>
          </a:xfrm>
          <a:prstGeom prst="rect">
            <a:avLst/>
          </a:prstGeom>
          <a:noFill/>
        </p:spPr>
      </p:pic>
      <p:pic>
        <p:nvPicPr>
          <p:cNvPr id="18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19380" r="80619" b="58360"/>
          <a:stretch>
            <a:fillRect/>
          </a:stretch>
        </p:blipFill>
        <p:spPr bwMode="auto">
          <a:xfrm>
            <a:off x="3948260" y="2182606"/>
            <a:ext cx="517814" cy="477068"/>
          </a:xfrm>
          <a:prstGeom prst="rect">
            <a:avLst/>
          </a:prstGeom>
          <a:noFill/>
        </p:spPr>
      </p:pic>
      <p:pic>
        <p:nvPicPr>
          <p:cNvPr id="19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52671" r="80619" b="30232"/>
          <a:stretch>
            <a:fillRect/>
          </a:stretch>
        </p:blipFill>
        <p:spPr bwMode="auto">
          <a:xfrm>
            <a:off x="4421159" y="2262362"/>
            <a:ext cx="517814" cy="366421"/>
          </a:xfrm>
          <a:prstGeom prst="rect">
            <a:avLst/>
          </a:prstGeom>
          <a:noFill/>
        </p:spPr>
      </p:pic>
      <p:pic>
        <p:nvPicPr>
          <p:cNvPr id="20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78977" r="80619" b="1680"/>
          <a:stretch>
            <a:fillRect/>
          </a:stretch>
        </p:blipFill>
        <p:spPr bwMode="auto">
          <a:xfrm>
            <a:off x="4938973" y="2293253"/>
            <a:ext cx="517814" cy="414539"/>
          </a:xfrm>
          <a:prstGeom prst="rect">
            <a:avLst/>
          </a:prstGeom>
          <a:noFill/>
        </p:spPr>
      </p:pic>
      <p:sp>
        <p:nvSpPr>
          <p:cNvPr id="23" name="CaixaDeTexto 22"/>
          <p:cNvSpPr txBox="1"/>
          <p:nvPr/>
        </p:nvSpPr>
        <p:spPr>
          <a:xfrm>
            <a:off x="2372794" y="3120571"/>
            <a:ext cx="48988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3, 3, 5, 3, 3, 5, 3, 3, 5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336512" y="3998671"/>
            <a:ext cx="48988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A, B, C, D, A, B, C, D, A,</a:t>
            </a:r>
          </a:p>
        </p:txBody>
      </p:sp>
      <p:pic>
        <p:nvPicPr>
          <p:cNvPr id="25" name="Imagem 24" descr="Cachorros coloridos"/>
          <p:cNvPicPr/>
          <p:nvPr/>
        </p:nvPicPr>
        <p:blipFill>
          <a:blip r:embed="rId3"/>
          <a:srcRect l="65351" r="4605" b="51870"/>
          <a:stretch>
            <a:fillRect/>
          </a:stretch>
        </p:blipFill>
        <p:spPr bwMode="auto">
          <a:xfrm>
            <a:off x="4164519" y="4728664"/>
            <a:ext cx="740517" cy="6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 descr="Фото, автор Soloveika на Яндекс.Фотках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8973" y="4728664"/>
            <a:ext cx="794474" cy="7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olchete direito 29"/>
          <p:cNvSpPr/>
          <p:nvPr/>
        </p:nvSpPr>
        <p:spPr>
          <a:xfrm rot="5400000">
            <a:off x="3141852" y="1988470"/>
            <a:ext cx="116114" cy="1496702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olchete direito 30"/>
          <p:cNvSpPr/>
          <p:nvPr/>
        </p:nvSpPr>
        <p:spPr>
          <a:xfrm rot="5400000">
            <a:off x="2803280" y="3154346"/>
            <a:ext cx="45719" cy="792699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olchete direito 31"/>
          <p:cNvSpPr/>
          <p:nvPr/>
        </p:nvSpPr>
        <p:spPr>
          <a:xfrm rot="5400000">
            <a:off x="2995893" y="3818056"/>
            <a:ext cx="44805" cy="124957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olchete direito 32"/>
          <p:cNvSpPr/>
          <p:nvPr/>
        </p:nvSpPr>
        <p:spPr>
          <a:xfrm rot="5400000">
            <a:off x="3202452" y="4747035"/>
            <a:ext cx="45719" cy="144589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 descr="Cachorros coloridos"/>
          <p:cNvPicPr/>
          <p:nvPr/>
        </p:nvPicPr>
        <p:blipFill>
          <a:blip r:embed="rId3"/>
          <a:srcRect l="65351" r="4605" b="51870"/>
          <a:stretch>
            <a:fillRect/>
          </a:stretch>
        </p:blipFill>
        <p:spPr bwMode="auto">
          <a:xfrm>
            <a:off x="5733447" y="4711746"/>
            <a:ext cx="740517" cy="6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olchete direito 35"/>
          <p:cNvSpPr/>
          <p:nvPr/>
        </p:nvSpPr>
        <p:spPr>
          <a:xfrm rot="5400000">
            <a:off x="4717980" y="2026117"/>
            <a:ext cx="116114" cy="14069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olchete direito 36"/>
          <p:cNvSpPr/>
          <p:nvPr/>
        </p:nvSpPr>
        <p:spPr>
          <a:xfrm rot="5400000">
            <a:off x="3710408" y="3147092"/>
            <a:ext cx="45719" cy="792699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olchete direito 37"/>
          <p:cNvSpPr/>
          <p:nvPr/>
        </p:nvSpPr>
        <p:spPr>
          <a:xfrm rot="5400000">
            <a:off x="4675592" y="3154352"/>
            <a:ext cx="45719" cy="792699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olchete direito 39"/>
          <p:cNvSpPr/>
          <p:nvPr/>
        </p:nvSpPr>
        <p:spPr>
          <a:xfrm rot="5400000">
            <a:off x="4367469" y="3825316"/>
            <a:ext cx="44805" cy="124957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olchete direito 40"/>
          <p:cNvSpPr/>
          <p:nvPr/>
        </p:nvSpPr>
        <p:spPr>
          <a:xfrm rot="5400000">
            <a:off x="4849794" y="4739781"/>
            <a:ext cx="45719" cy="144589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5456787" y="3998671"/>
            <a:ext cx="101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5355189" y="3998671"/>
            <a:ext cx="12923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B, C, D</a:t>
            </a:r>
          </a:p>
        </p:txBody>
      </p:sp>
      <p:sp>
        <p:nvSpPr>
          <p:cNvPr id="43" name="Colchete direito 42"/>
          <p:cNvSpPr/>
          <p:nvPr/>
        </p:nvSpPr>
        <p:spPr>
          <a:xfrm rot="5400000">
            <a:off x="5695503" y="3818062"/>
            <a:ext cx="44805" cy="124957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4" name="Imagem 43" descr="Фото, автор Soloveika на Яндекс.Фотках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7060" y="4699636"/>
            <a:ext cx="794474" cy="7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Colchete direito 44"/>
          <p:cNvSpPr/>
          <p:nvPr/>
        </p:nvSpPr>
        <p:spPr>
          <a:xfrm rot="5400000">
            <a:off x="6482622" y="4747041"/>
            <a:ext cx="45719" cy="144589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19380" r="80619" b="58360"/>
          <a:stretch>
            <a:fillRect/>
          </a:stretch>
        </p:blipFill>
        <p:spPr bwMode="auto">
          <a:xfrm>
            <a:off x="5537546" y="2172668"/>
            <a:ext cx="517814" cy="477068"/>
          </a:xfrm>
          <a:prstGeom prst="rect">
            <a:avLst/>
          </a:prstGeom>
          <a:noFill/>
        </p:spPr>
      </p:pic>
      <p:pic>
        <p:nvPicPr>
          <p:cNvPr id="51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52671" r="80619" b="30232"/>
          <a:stretch>
            <a:fillRect/>
          </a:stretch>
        </p:blipFill>
        <p:spPr bwMode="auto">
          <a:xfrm>
            <a:off x="5979246" y="2262362"/>
            <a:ext cx="517814" cy="366421"/>
          </a:xfrm>
          <a:prstGeom prst="rect">
            <a:avLst/>
          </a:prstGeom>
          <a:noFill/>
        </p:spPr>
      </p:pic>
      <p:pic>
        <p:nvPicPr>
          <p:cNvPr id="52" name="Picture 2" descr="FIGURAS COLORIDAS PARA PAREAMENTO"/>
          <p:cNvPicPr>
            <a:picLocks noChangeAspect="1" noChangeArrowheads="1"/>
          </p:cNvPicPr>
          <p:nvPr/>
        </p:nvPicPr>
        <p:blipFill>
          <a:blip r:embed="rId5"/>
          <a:srcRect l="1260" t="78977" r="80619" b="1680"/>
          <a:stretch>
            <a:fillRect/>
          </a:stretch>
        </p:blipFill>
        <p:spPr bwMode="auto">
          <a:xfrm>
            <a:off x="6497060" y="2297726"/>
            <a:ext cx="517814" cy="414539"/>
          </a:xfrm>
          <a:prstGeom prst="rect">
            <a:avLst/>
          </a:prstGeom>
          <a:noFill/>
        </p:spPr>
      </p:pic>
      <p:sp>
        <p:nvSpPr>
          <p:cNvPr id="53" name="Colchete direito 52"/>
          <p:cNvSpPr/>
          <p:nvPr/>
        </p:nvSpPr>
        <p:spPr>
          <a:xfrm rot="5400000">
            <a:off x="6285721" y="2026347"/>
            <a:ext cx="116114" cy="139193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2457144" y="622340"/>
            <a:ext cx="7530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RELEMBRANDO...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2457144" y="1166631"/>
            <a:ext cx="7906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000" dirty="0"/>
              <a:t> SEQUÊNCIA REPETITIVA: quando os elementos de uma sequência </a:t>
            </a:r>
          </a:p>
          <a:p>
            <a:pPr algn="just"/>
            <a:r>
              <a:rPr lang="pt-BR" sz="2000" u="sng" dirty="0"/>
              <a:t>     se repetem</a:t>
            </a:r>
            <a:r>
              <a:rPr lang="pt-BR" sz="2000" dirty="0"/>
              <a:t>, a partir de um padrão, ou seja, um modelo a ser seguido.</a:t>
            </a:r>
          </a:p>
        </p:txBody>
      </p:sp>
    </p:spTree>
    <p:extLst>
      <p:ext uri="{BB962C8B-B14F-4D97-AF65-F5344CB8AC3E}">
        <p14:creationId xmlns:p14="http://schemas.microsoft.com/office/powerpoint/2010/main" val="423303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build="allAtOnce"/>
      <p:bldP spid="43" grpId="0" animBg="1"/>
      <p:bldP spid="45" grpId="0" animBg="1"/>
      <p:bldP spid="53" grpId="0" animBg="1"/>
      <p:bldP spid="4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r="5955"/>
          <a:stretch/>
        </p:blipFill>
        <p:spPr>
          <a:xfrm>
            <a:off x="659778" y="1583764"/>
            <a:ext cx="10884455" cy="205363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067171" y="3692317"/>
            <a:ext cx="10152093" cy="1603274"/>
            <a:chOff x="1496344" y="1672712"/>
            <a:chExt cx="9076350" cy="1603274"/>
          </a:xfrm>
        </p:grpSpPr>
        <p:pic>
          <p:nvPicPr>
            <p:cNvPr id="5" name="Imagem 4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5180134" y="1710959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m 8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6975545" y="2311639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m 9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8814233" y="1672712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m 11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7894889" y="2291711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m 16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3350295" y="2360192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m 17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4180206" y="2380410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m 18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1496344" y="1769424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6" name="CaixaDeTexto 35"/>
          <p:cNvSpPr txBox="1"/>
          <p:nvPr/>
        </p:nvSpPr>
        <p:spPr>
          <a:xfrm>
            <a:off x="2024713" y="405005"/>
            <a:ext cx="951952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b="1" dirty="0"/>
              <a:t>O QUE OBSERVAMOS  NESSAS IMAGENS?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2080706" y="1045155"/>
            <a:ext cx="9463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AS IMAGENS SE REPETEM EM ALGUMA ORDEM?</a:t>
            </a:r>
          </a:p>
          <a:p>
            <a:endParaRPr lang="pt-BR" sz="3200" dirty="0"/>
          </a:p>
        </p:txBody>
      </p:sp>
      <p:sp>
        <p:nvSpPr>
          <p:cNvPr id="39" name="Retângulo 38"/>
          <p:cNvSpPr/>
          <p:nvPr/>
        </p:nvSpPr>
        <p:spPr>
          <a:xfrm>
            <a:off x="860612" y="3716765"/>
            <a:ext cx="10358652" cy="15788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4"/>
          <a:srcRect l="1527" t="105309" r="17443" b="-105309"/>
          <a:stretch/>
        </p:blipFill>
        <p:spPr>
          <a:xfrm>
            <a:off x="4116046" y="6414194"/>
            <a:ext cx="977039" cy="12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9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r="8124"/>
          <a:stretch/>
        </p:blipFill>
        <p:spPr>
          <a:xfrm>
            <a:off x="705194" y="1309304"/>
            <a:ext cx="6984262" cy="134888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765846" y="3771944"/>
            <a:ext cx="7086493" cy="1380607"/>
            <a:chOff x="1433084" y="1672712"/>
            <a:chExt cx="9139610" cy="1651809"/>
          </a:xfrm>
        </p:grpSpPr>
        <p:pic>
          <p:nvPicPr>
            <p:cNvPr id="7" name="Imagem 6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5180134" y="1710959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m 7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6975545" y="2311639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m 8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8814233" y="1672712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m 9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7894889" y="2291711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m 10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3350295" y="2360192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m 11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4180206" y="2380410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m 12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1433084" y="1817960"/>
              <a:ext cx="1758461" cy="15065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4" name="CaixaDeTexto 23"/>
          <p:cNvSpPr txBox="1"/>
          <p:nvPr/>
        </p:nvSpPr>
        <p:spPr>
          <a:xfrm>
            <a:off x="1242922" y="482146"/>
            <a:ext cx="10134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R: SIM, ELAS  SE REPETEM EM UMA ORDEM E SEGUEM  UM DETERMINADO PADRÃO.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9053983" y="1849329"/>
            <a:ext cx="23259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b="1" dirty="0"/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PADRÃO É UM MOTIVO QUE SE REPETE INFINITAMENTE.</a:t>
            </a:r>
          </a:p>
        </p:txBody>
      </p:sp>
      <p:pic>
        <p:nvPicPr>
          <p:cNvPr id="26" name="Imagem 25" descr="😂😎😝Emojis: o que são, de onde vieram e como fazer marketing com ..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77" y="1352148"/>
            <a:ext cx="1285875" cy="1075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/>
          <p:cNvGrpSpPr/>
          <p:nvPr/>
        </p:nvGrpSpPr>
        <p:grpSpPr>
          <a:xfrm>
            <a:off x="7954183" y="4271514"/>
            <a:ext cx="1281203" cy="646448"/>
            <a:chOff x="7665442" y="4523621"/>
            <a:chExt cx="1281203" cy="646448"/>
          </a:xfrm>
        </p:grpSpPr>
        <p:pic>
          <p:nvPicPr>
            <p:cNvPr id="28" name="Imagem 27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7665442" y="4541139"/>
              <a:ext cx="625676" cy="6289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Imagem 28" descr="Resultado de imagem para peixinhos vetor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8320969" y="4523621"/>
              <a:ext cx="625676" cy="6289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Arco 1"/>
          <p:cNvSpPr/>
          <p:nvPr/>
        </p:nvSpPr>
        <p:spPr>
          <a:xfrm rot="10800000">
            <a:off x="6236665" y="2299736"/>
            <a:ext cx="2555962" cy="601117"/>
          </a:xfrm>
          <a:prstGeom prst="arc">
            <a:avLst>
              <a:gd name="adj1" fmla="val 10441586"/>
              <a:gd name="adj2" fmla="val 481911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Arco 33"/>
          <p:cNvSpPr/>
          <p:nvPr/>
        </p:nvSpPr>
        <p:spPr>
          <a:xfrm rot="10800000">
            <a:off x="766096" y="2271391"/>
            <a:ext cx="2562587" cy="601117"/>
          </a:xfrm>
          <a:prstGeom prst="arc">
            <a:avLst>
              <a:gd name="adj1" fmla="val 10441586"/>
              <a:gd name="adj2" fmla="val 481911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Arco 34"/>
          <p:cNvSpPr/>
          <p:nvPr/>
        </p:nvSpPr>
        <p:spPr>
          <a:xfrm rot="10800000">
            <a:off x="3513842" y="2293445"/>
            <a:ext cx="2487702" cy="601117"/>
          </a:xfrm>
          <a:prstGeom prst="arc">
            <a:avLst>
              <a:gd name="adj1" fmla="val 10441586"/>
              <a:gd name="adj2" fmla="val 438536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Arco 35"/>
          <p:cNvSpPr/>
          <p:nvPr/>
        </p:nvSpPr>
        <p:spPr>
          <a:xfrm rot="10626110">
            <a:off x="791483" y="4335598"/>
            <a:ext cx="1198430" cy="1044381"/>
          </a:xfrm>
          <a:prstGeom prst="arc">
            <a:avLst>
              <a:gd name="adj1" fmla="val 11212810"/>
              <a:gd name="adj2" fmla="val 42590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Arco 36"/>
          <p:cNvSpPr/>
          <p:nvPr/>
        </p:nvSpPr>
        <p:spPr>
          <a:xfrm rot="10168381">
            <a:off x="2140896" y="4208469"/>
            <a:ext cx="1358832" cy="1148784"/>
          </a:xfrm>
          <a:prstGeom prst="arc">
            <a:avLst>
              <a:gd name="adj1" fmla="val 11212810"/>
              <a:gd name="adj2" fmla="val 13730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rco 37"/>
          <p:cNvSpPr/>
          <p:nvPr/>
        </p:nvSpPr>
        <p:spPr>
          <a:xfrm rot="10168381">
            <a:off x="3565237" y="4279154"/>
            <a:ext cx="1274028" cy="1117490"/>
          </a:xfrm>
          <a:prstGeom prst="arc">
            <a:avLst>
              <a:gd name="adj1" fmla="val 11696709"/>
              <a:gd name="adj2" fmla="val 91936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Arco 38"/>
          <p:cNvSpPr/>
          <p:nvPr/>
        </p:nvSpPr>
        <p:spPr>
          <a:xfrm rot="10168381">
            <a:off x="4917767" y="4230431"/>
            <a:ext cx="1344361" cy="1195095"/>
          </a:xfrm>
          <a:prstGeom prst="arc">
            <a:avLst>
              <a:gd name="adj1" fmla="val 11696709"/>
              <a:gd name="adj2" fmla="val 170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Arco 39"/>
          <p:cNvSpPr/>
          <p:nvPr/>
        </p:nvSpPr>
        <p:spPr>
          <a:xfrm rot="10168381">
            <a:off x="6376513" y="4165317"/>
            <a:ext cx="1344361" cy="1238772"/>
          </a:xfrm>
          <a:prstGeom prst="arc">
            <a:avLst>
              <a:gd name="adj1" fmla="val 11696709"/>
              <a:gd name="adj2" fmla="val 170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Arco 40"/>
          <p:cNvSpPr/>
          <p:nvPr/>
        </p:nvSpPr>
        <p:spPr>
          <a:xfrm rot="10168381">
            <a:off x="7799616" y="4153660"/>
            <a:ext cx="1344361" cy="1205414"/>
          </a:xfrm>
          <a:prstGeom prst="arc">
            <a:avLst>
              <a:gd name="adj1" fmla="val 11696709"/>
              <a:gd name="adj2" fmla="val 170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" name="Imagem 60" descr="Resultado de imagem para peixinhos vetor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6228" r="65193" b="69590"/>
          <a:stretch/>
        </p:blipFill>
        <p:spPr bwMode="auto">
          <a:xfrm>
            <a:off x="9344622" y="3747633"/>
            <a:ext cx="1350509" cy="1276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Arco 26"/>
          <p:cNvSpPr/>
          <p:nvPr/>
        </p:nvSpPr>
        <p:spPr>
          <a:xfrm rot="10168381">
            <a:off x="9320575" y="4165599"/>
            <a:ext cx="1344361" cy="1205414"/>
          </a:xfrm>
          <a:prstGeom prst="arc">
            <a:avLst>
              <a:gd name="adj1" fmla="val 11696709"/>
              <a:gd name="adj2" fmla="val 170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30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animBg="1"/>
      <p:bldP spid="41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57468" y="567160"/>
            <a:ext cx="10069975" cy="480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SEQUÊNCIAS REPETITIVAS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POSSUI EM CADA POSIÇÃO ELEMENTOS QUE SE REPETEM EM UM DETERMINADO PADRÃO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      ___       ___         ___              ___                 ___     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1ª            2ª          3ª         4ª                  5ª                   6ª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ASSIM QUE MONTAMOS UMA SEQUÊNCIA, ELA É INFINITA, SÓ PRECISO ESCOLHER UM PADRÃO.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91443EF6-6C2D-40EA-BA95-B0D64E5338FB}"/>
              </a:ext>
            </a:extLst>
          </p:cNvPr>
          <p:cNvSpPr/>
          <p:nvPr/>
        </p:nvSpPr>
        <p:spPr>
          <a:xfrm>
            <a:off x="2640891" y="4213126"/>
            <a:ext cx="7118555" cy="153383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>
                <a:ln w="0"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Matemática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E881F8D-6645-4E45-B4F8-058B5046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19" y="-38636"/>
            <a:ext cx="6440133" cy="42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99248" y="1750262"/>
            <a:ext cx="7113493" cy="2012405"/>
            <a:chOff x="1433084" y="1672712"/>
            <a:chExt cx="9139610" cy="1651809"/>
          </a:xfrm>
        </p:grpSpPr>
        <p:pic>
          <p:nvPicPr>
            <p:cNvPr id="5" name="Imagem 4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5180134" y="1710959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Imagem 5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6975545" y="2311639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agem 6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8814233" y="1672712"/>
              <a:ext cx="1758461" cy="15065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m 7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7894889" y="2291711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m 8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3350295" y="2360192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m 9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4" t="64485" r="61529" b="6570"/>
            <a:stretch/>
          </p:blipFill>
          <p:spPr bwMode="auto">
            <a:xfrm>
              <a:off x="4180206" y="2380410"/>
              <a:ext cx="800100" cy="752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m 10" descr="Resultado de imagem para peixinhos veto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4" t="6228" r="65193" b="69590"/>
            <a:stretch/>
          </p:blipFill>
          <p:spPr bwMode="auto">
            <a:xfrm>
              <a:off x="1433084" y="1817960"/>
              <a:ext cx="1758461" cy="15065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CaixaDeTexto 1"/>
          <p:cNvSpPr txBox="1"/>
          <p:nvPr/>
        </p:nvSpPr>
        <p:spPr>
          <a:xfrm>
            <a:off x="1146993" y="3819698"/>
            <a:ext cx="927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A</a:t>
            </a:r>
          </a:p>
        </p:txBody>
      </p:sp>
      <p:pic>
        <p:nvPicPr>
          <p:cNvPr id="17" name="Imagem 16" descr="Resultado de imagem para peixinhos veto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64485" r="61529" b="6570"/>
          <a:stretch/>
        </p:blipFill>
        <p:spPr bwMode="auto">
          <a:xfrm>
            <a:off x="8026726" y="2504390"/>
            <a:ext cx="622730" cy="916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m 17" descr="Resultado de imagem para peixinhos veto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64485" r="61529" b="6570"/>
          <a:stretch/>
        </p:blipFill>
        <p:spPr bwMode="auto">
          <a:xfrm>
            <a:off x="8723529" y="2420435"/>
            <a:ext cx="622730" cy="916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m 18" descr="Resultado de imagem para peixinhos veto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6228" r="65193" b="69590"/>
          <a:stretch/>
        </p:blipFill>
        <p:spPr bwMode="auto">
          <a:xfrm>
            <a:off x="9468040" y="1687612"/>
            <a:ext cx="1368636" cy="1835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3882861" y="3783873"/>
            <a:ext cx="11431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A</a:t>
            </a:r>
          </a:p>
          <a:p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6721336" y="3730195"/>
            <a:ext cx="11564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A</a:t>
            </a:r>
          </a:p>
          <a:p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9826246" y="3680159"/>
            <a:ext cx="11489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A</a:t>
            </a:r>
          </a:p>
          <a:p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2038235" y="3817057"/>
            <a:ext cx="661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B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2922522" y="3762667"/>
            <a:ext cx="752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B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984268" y="3762668"/>
            <a:ext cx="651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B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827826" y="3714840"/>
            <a:ext cx="4870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B</a:t>
            </a:r>
          </a:p>
          <a:p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7970699" y="3730195"/>
            <a:ext cx="869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B</a:t>
            </a:r>
          </a:p>
          <a:p>
            <a:endParaRPr lang="pt-BR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8863852" y="3714840"/>
            <a:ext cx="11021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B</a:t>
            </a:r>
          </a:p>
          <a:p>
            <a:endParaRPr lang="pt-BR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1225466" y="4485763"/>
            <a:ext cx="777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082743" y="4490236"/>
            <a:ext cx="85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2960193" y="4490236"/>
            <a:ext cx="952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3959745" y="4485763"/>
            <a:ext cx="95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1</a:t>
            </a:r>
          </a:p>
          <a:p>
            <a:endParaRPr lang="pt-BR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4989364" y="4491007"/>
            <a:ext cx="866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2</a:t>
            </a:r>
          </a:p>
          <a:p>
            <a:endParaRPr lang="pt-BR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5906908" y="4490236"/>
            <a:ext cx="113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2</a:t>
            </a:r>
          </a:p>
          <a:p>
            <a:endParaRPr lang="pt-BR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6806045" y="4476370"/>
            <a:ext cx="88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8039985" y="4476370"/>
            <a:ext cx="100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2</a:t>
            </a:r>
          </a:p>
          <a:p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8967848" y="4477141"/>
            <a:ext cx="931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2</a:t>
            </a:r>
          </a:p>
          <a:p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9866002" y="4461834"/>
            <a:ext cx="1236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2476015" y="556750"/>
            <a:ext cx="8070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COMO POSSO LER UMA SEQUÊNCIA?</a:t>
            </a:r>
          </a:p>
        </p:txBody>
      </p:sp>
    </p:spTree>
    <p:extLst>
      <p:ext uri="{BB962C8B-B14F-4D97-AF65-F5344CB8AC3E}">
        <p14:creationId xmlns:p14="http://schemas.microsoft.com/office/powerpoint/2010/main" val="35276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5" grpId="0"/>
      <p:bldP spid="46" grpId="0"/>
      <p:bldP spid="47" grpId="0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mão na massa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1072" b="367"/>
          <a:stretch/>
        </p:blipFill>
        <p:spPr bwMode="auto">
          <a:xfrm>
            <a:off x="3020992" y="304255"/>
            <a:ext cx="7050855" cy="532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777296" y="5105288"/>
            <a:ext cx="321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/>
              <a:t>https://transitiongranjaviana.com/mao-na-massa-2</a:t>
            </a:r>
            <a:r>
              <a:rPr lang="pt-B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237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pel de Parede Autocolante Floral Rosa Fundo Azul Bebe no Elo7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04" y="2297102"/>
            <a:ext cx="3373623" cy="345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Padrões repetitivos Fotografias de Banco de Imagens, Imagens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5" y="1030146"/>
            <a:ext cx="3282485" cy="435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Tecido Estampa Bicicleta, Tecido Tricoline Estampado Bicicleta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1542">
            <a:off x="8595940" y="1710474"/>
            <a:ext cx="2276740" cy="2250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443487" y="754101"/>
            <a:ext cx="65083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ESTAMPAS DE TECIDOS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32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tencil Pisos e Paredes - 19 no Elo7 | Moldes Vazados (12C1BBB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0726" y="2268115"/>
            <a:ext cx="3402957" cy="284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DICAS PARA UM BANHEIRO BEM DECORADO | Azulejo banheiro, Decoração ..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39" y="1469986"/>
            <a:ext cx="3303599" cy="43134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2474888" y="696221"/>
            <a:ext cx="94277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PISOS ,AZULEJOS E CALÇADAS</a:t>
            </a:r>
          </a:p>
          <a:p>
            <a:endParaRPr lang="pt-BR" dirty="0"/>
          </a:p>
        </p:txBody>
      </p:sp>
      <p:pic>
        <p:nvPicPr>
          <p:cNvPr id="8" name="Imagem 7" descr="História das Pedras Portuguesas do Calçadão de Copacabana | S2RI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57966" r="14141"/>
          <a:stretch/>
        </p:blipFill>
        <p:spPr bwMode="auto">
          <a:xfrm>
            <a:off x="8437943" y="2083443"/>
            <a:ext cx="2638851" cy="3699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1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85012" y="843589"/>
            <a:ext cx="586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NESTA AULA PRODUZIMOS SEQUÊNCIAS DE FIGURAS. DESCOBRIMOS QUE PRECISAMOS OBSERVAR MUITO BEM PARA DESCOBRIR O PADRÃO DAS SEQUÊNCIAS REPETITIVAS.</a:t>
            </a:r>
          </a:p>
        </p:txBody>
      </p:sp>
      <p:sp>
        <p:nvSpPr>
          <p:cNvPr id="4" name="Texto explicativo retangular com cantos arredondados 3"/>
          <p:cNvSpPr/>
          <p:nvPr/>
        </p:nvSpPr>
        <p:spPr>
          <a:xfrm>
            <a:off x="5378824" y="752354"/>
            <a:ext cx="5906492" cy="3298785"/>
          </a:xfrm>
          <a:prstGeom prst="wedgeRoundRectCallout">
            <a:avLst>
              <a:gd name="adj1" fmla="val -60717"/>
              <a:gd name="adj2" fmla="val -9428"/>
              <a:gd name="adj3" fmla="val 16667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84" y="1076445"/>
            <a:ext cx="3743125" cy="42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no de Aula - 1º ano - Matemática - Brincando de detetiv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46157" r="11910" b="11290"/>
          <a:stretch/>
        </p:blipFill>
        <p:spPr bwMode="auto">
          <a:xfrm>
            <a:off x="1557334" y="2477733"/>
            <a:ext cx="7333262" cy="26886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076599" y="3110130"/>
            <a:ext cx="77938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000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pt-BR" sz="10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442240" y="555585"/>
            <a:ext cx="9157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0000"/>
                </a:solidFill>
              </a:rPr>
              <a:t>DESAFIO</a:t>
            </a:r>
          </a:p>
          <a:p>
            <a:pPr algn="just"/>
            <a:r>
              <a:rPr lang="pt-BR" sz="4000" dirty="0"/>
              <a:t>OBSERVE  A SEQUÊNCIA E ENCONTRE O PRÓXIMO ELEMENTO</a:t>
            </a:r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2128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45046D6-1FF6-436F-8E91-DCCCAE6E9524}"/>
              </a:ext>
            </a:extLst>
          </p:cNvPr>
          <p:cNvSpPr txBox="1"/>
          <p:nvPr/>
        </p:nvSpPr>
        <p:spPr>
          <a:xfrm>
            <a:off x="1053296" y="1273216"/>
            <a:ext cx="10981822" cy="489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OBSERVAR E IDENTIFICAR O PADRÃO E A REGULARIDADE EM SEQUÊNCIAS REPETITIVAS DE FIGURAS E OBJETOS.</a:t>
            </a:r>
          </a:p>
          <a:p>
            <a:endParaRPr lang="pt-BR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pt-BR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839560" y="600862"/>
            <a:ext cx="6051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91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D3BDA81-ED78-460D-B0A2-7364427C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2233612"/>
            <a:ext cx="70389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0699" y="694480"/>
            <a:ext cx="11034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UTILIZANDO ESSAS FIGURAS GEOMÉTRICAS FAÇA  3 SEQUÊNCIAS REPETITIVAS DIFERENTES.</a:t>
            </a:r>
          </a:p>
          <a:p>
            <a:r>
              <a:rPr lang="pt-BR" sz="2400" b="1" dirty="0"/>
              <a:t>VOCÊ PODE REPETIR AS FIGURAS COMO PREFERIR.</a:t>
            </a:r>
          </a:p>
          <a:p>
            <a:r>
              <a:rPr lang="pt-BR" sz="2400" b="1" dirty="0"/>
              <a:t>USE SUA CRIATIVIDADE!</a:t>
            </a:r>
          </a:p>
        </p:txBody>
      </p:sp>
      <p:sp>
        <p:nvSpPr>
          <p:cNvPr id="5" name="Retângulo 4"/>
          <p:cNvSpPr/>
          <p:nvPr/>
        </p:nvSpPr>
        <p:spPr>
          <a:xfrm>
            <a:off x="2994212" y="2459224"/>
            <a:ext cx="1210235" cy="524435"/>
          </a:xfrm>
          <a:prstGeom prst="rect">
            <a:avLst/>
          </a:prstGeom>
          <a:solidFill>
            <a:srgbClr val="CC0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702884" y="2484925"/>
            <a:ext cx="605118" cy="564777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/>
          <p:cNvSpPr/>
          <p:nvPr/>
        </p:nvSpPr>
        <p:spPr>
          <a:xfrm>
            <a:off x="6046899" y="2289106"/>
            <a:ext cx="779929" cy="753035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7384677" y="2322246"/>
            <a:ext cx="793376" cy="71225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045754" y="3235246"/>
            <a:ext cx="5217459" cy="8068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129387" y="4206352"/>
            <a:ext cx="5217459" cy="8068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119425" y="5177458"/>
            <a:ext cx="5217459" cy="8068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3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37820" y="774237"/>
            <a:ext cx="5156617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                              PRIMEIRA EXIBIÇÃO</a:t>
            </a:r>
          </a:p>
          <a:p>
            <a:endParaRPr lang="pt-BR" b="1" dirty="0"/>
          </a:p>
          <a:p>
            <a:r>
              <a:rPr lang="pt-BR" b="1" dirty="0"/>
              <a:t>DATA: 03/03/2021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sz="2400" b="1" dirty="0"/>
              <a:t>ANO: 2º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COMPONENTE: MATEMÁTICA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Nº DA UNIDADE: 1</a:t>
            </a:r>
          </a:p>
          <a:p>
            <a:r>
              <a:rPr lang="pt-BR" b="1" dirty="0"/>
              <a:t>Nº DA AULA: 3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PROFESSORA: JOSELMA MACHADO</a:t>
            </a:r>
          </a:p>
          <a:p>
            <a:endParaRPr lang="pt-BR" b="1" dirty="0"/>
          </a:p>
          <a:p>
            <a:endParaRPr lang="pt-BR" b="1" dirty="0"/>
          </a:p>
        </p:txBody>
      </p:sp>
      <p:cxnSp>
        <p:nvCxnSpPr>
          <p:cNvPr id="5" name="Conector reto 4"/>
          <p:cNvCxnSpPr/>
          <p:nvPr/>
        </p:nvCxnSpPr>
        <p:spPr>
          <a:xfrm rot="16200000" flipH="1">
            <a:off x="3170419" y="3230379"/>
            <a:ext cx="5966086" cy="449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396480" y="791727"/>
            <a:ext cx="5156617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                              SEGUNDA EXIBIÇÃO</a:t>
            </a:r>
          </a:p>
          <a:p>
            <a:endParaRPr lang="pt-BR" b="1" dirty="0"/>
          </a:p>
          <a:p>
            <a:r>
              <a:rPr lang="pt-BR" b="1" dirty="0"/>
              <a:t>DATA:   10/03/2021</a:t>
            </a:r>
          </a:p>
          <a:p>
            <a:r>
              <a:rPr lang="pt-BR" b="1" dirty="0"/>
              <a:t>  </a:t>
            </a:r>
          </a:p>
          <a:p>
            <a:endParaRPr lang="pt-BR" b="1" dirty="0"/>
          </a:p>
          <a:p>
            <a:r>
              <a:rPr lang="pt-BR" sz="2400" b="1" dirty="0"/>
              <a:t>ANO: 2º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COMPONENTE: MATEMÁTICA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Nº DA UNIDADE: 1</a:t>
            </a:r>
          </a:p>
          <a:p>
            <a:r>
              <a:rPr lang="pt-BR" b="1" dirty="0"/>
              <a:t>Nº DA AULA: 3</a:t>
            </a:r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PROFESSORA:JOSELMA MACHADO</a:t>
            </a:r>
          </a:p>
          <a:p>
            <a:endParaRPr lang="pt-BR" b="1" dirty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959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45046D6-1FF6-436F-8E91-DCCCAE6E9524}"/>
              </a:ext>
            </a:extLst>
          </p:cNvPr>
          <p:cNvSpPr txBox="1"/>
          <p:nvPr/>
        </p:nvSpPr>
        <p:spPr>
          <a:xfrm>
            <a:off x="995421" y="1215342"/>
            <a:ext cx="1058828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t-BR" sz="4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COMPARAR E ORDENAR     ESCRITAS NUMÉRICAS, IDENTIFICANDO REGULARIDADES EM SÉRIES NUMÉRICAS.         </a:t>
            </a:r>
          </a:p>
          <a:p>
            <a:endParaRPr lang="pt-BR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</a:t>
            </a:r>
            <a:r>
              <a:rPr lang="pt-BR" sz="2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69980" y="753677"/>
            <a:ext cx="6051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42605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84608" y="4494726"/>
            <a:ext cx="8422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MATEMÁTICA</a:t>
            </a:r>
          </a:p>
          <a:p>
            <a:pPr algn="ctr"/>
            <a:r>
              <a:rPr lang="pt-BR" sz="4800" dirty="0" err="1" smtClean="0"/>
              <a:t>PROFª</a:t>
            </a:r>
            <a:r>
              <a:rPr lang="pt-BR" sz="4800" dirty="0" smtClean="0"/>
              <a:t> JOSELMA MACHADO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881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91443EF6-6C2D-40EA-BA95-B0D64E5338FB}"/>
              </a:ext>
            </a:extLst>
          </p:cNvPr>
          <p:cNvSpPr/>
          <p:nvPr/>
        </p:nvSpPr>
        <p:spPr>
          <a:xfrm>
            <a:off x="2536719" y="4493341"/>
            <a:ext cx="7118555" cy="153383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>
                <a:ln w="0"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Matemática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E881F8D-6645-4E45-B4F8-058B5046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19" y="0"/>
            <a:ext cx="6440133" cy="42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45046D6-1FF6-436F-8E91-DCCCAE6E9524}"/>
              </a:ext>
            </a:extLst>
          </p:cNvPr>
          <p:cNvSpPr txBox="1"/>
          <p:nvPr/>
        </p:nvSpPr>
        <p:spPr>
          <a:xfrm>
            <a:off x="995424" y="1496878"/>
            <a:ext cx="104866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APRENDER A SE LOCALIZAR COM BASE EM DESLOCAMENTOS REALIZADOS, USANDO ALGUM PONTO DE REFERÊNCIA.</a:t>
            </a:r>
          </a:p>
          <a:p>
            <a:endParaRPr lang="pt-BR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lang="pt-BR" sz="2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GEOMETRIA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70111" y="804380"/>
            <a:ext cx="6051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303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781735" y="1521049"/>
            <a:ext cx="900953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pt-BR" sz="11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PERTO DO QUE?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08729" y="1371600"/>
            <a:ext cx="7355542" cy="43030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8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rua com padaria ve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01" y="3790483"/>
            <a:ext cx="3181493" cy="23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rua com farmacia ve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5" y="1425909"/>
            <a:ext cx="2635620" cy="26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rua com mercado ve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1" b="9605"/>
          <a:stretch/>
        </p:blipFill>
        <p:spPr bwMode="auto">
          <a:xfrm>
            <a:off x="7932669" y="3565004"/>
            <a:ext cx="3155877" cy="22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rua casa ve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11562" r="7136" b="12948"/>
          <a:stretch/>
        </p:blipFill>
        <p:spPr bwMode="auto">
          <a:xfrm>
            <a:off x="3936124" y="956614"/>
            <a:ext cx="4081647" cy="260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27847" y="1742093"/>
            <a:ext cx="2049110" cy="259299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976477" y="1687076"/>
            <a:ext cx="20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FARMÁCIA SAÚDE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55346" y="4300629"/>
            <a:ext cx="1666007" cy="34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190004" y="4322696"/>
            <a:ext cx="194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PADARIA DO ZÉ</a:t>
            </a:r>
          </a:p>
        </p:txBody>
      </p:sp>
      <p:sp>
        <p:nvSpPr>
          <p:cNvPr id="9" name="Retângulo 8"/>
          <p:cNvSpPr/>
          <p:nvPr/>
        </p:nvSpPr>
        <p:spPr>
          <a:xfrm>
            <a:off x="8605413" y="3794568"/>
            <a:ext cx="1911481" cy="349624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610572" y="3774860"/>
            <a:ext cx="220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MERCEARIA TOTAL</a:t>
            </a:r>
          </a:p>
        </p:txBody>
      </p:sp>
      <p:sp>
        <p:nvSpPr>
          <p:cNvPr id="15" name="Seta em curva para baixo 14"/>
          <p:cNvSpPr/>
          <p:nvPr/>
        </p:nvSpPr>
        <p:spPr>
          <a:xfrm>
            <a:off x="8187313" y="1337163"/>
            <a:ext cx="2901233" cy="1540880"/>
          </a:xfrm>
          <a:prstGeom prst="curvedDownArrow">
            <a:avLst>
              <a:gd name="adj1" fmla="val 11752"/>
              <a:gd name="adj2" fmla="val 60928"/>
              <a:gd name="adj3" fmla="val 219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em curva para cima 17"/>
          <p:cNvSpPr/>
          <p:nvPr/>
        </p:nvSpPr>
        <p:spPr>
          <a:xfrm rot="10425557">
            <a:off x="1620902" y="599161"/>
            <a:ext cx="2509329" cy="1024134"/>
          </a:xfrm>
          <a:prstGeom prst="curvedUpArrow">
            <a:avLst>
              <a:gd name="adj1" fmla="val 25000"/>
              <a:gd name="adj2" fmla="val 51068"/>
              <a:gd name="adj3" fmla="val 303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54906" y="610738"/>
            <a:ext cx="7092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/>
              <a:t>PONTOS DE REFERÊNCIA</a:t>
            </a:r>
          </a:p>
        </p:txBody>
      </p:sp>
      <p:sp>
        <p:nvSpPr>
          <p:cNvPr id="17" name="Seta para baixo 16"/>
          <p:cNvSpPr/>
          <p:nvPr/>
        </p:nvSpPr>
        <p:spPr>
          <a:xfrm>
            <a:off x="5706319" y="3391382"/>
            <a:ext cx="567410" cy="399101"/>
          </a:xfrm>
          <a:prstGeom prst="down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0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4" grpId="0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FCFBBBE-CF62-4DFE-87DE-A44428396516}"/>
              </a:ext>
            </a:extLst>
          </p:cNvPr>
          <p:cNvSpPr txBox="1"/>
          <p:nvPr/>
        </p:nvSpPr>
        <p:spPr>
          <a:xfrm>
            <a:off x="2076450" y="2002988"/>
            <a:ext cx="5534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NOME DA RUA:</a:t>
            </a:r>
          </a:p>
          <a:p>
            <a:r>
              <a:rPr lang="pt-BR" sz="5400" dirty="0"/>
              <a:t>NÚMERO:</a:t>
            </a:r>
          </a:p>
          <a:p>
            <a:r>
              <a:rPr lang="pt-BR" sz="5400" dirty="0"/>
              <a:t>BAIRRO:</a:t>
            </a:r>
          </a:p>
          <a:p>
            <a:r>
              <a:rPr lang="pt-BR" sz="5400" dirty="0"/>
              <a:t>CIDADE: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2247CF9-B6B0-425E-8A56-DBBEFD156DDC}"/>
              </a:ext>
            </a:extLst>
          </p:cNvPr>
          <p:cNvSpPr txBox="1"/>
          <p:nvPr/>
        </p:nvSpPr>
        <p:spPr>
          <a:xfrm>
            <a:off x="2781300" y="1009650"/>
            <a:ext cx="5648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ENDEREÇO</a:t>
            </a:r>
          </a:p>
        </p:txBody>
      </p:sp>
    </p:spTree>
    <p:extLst>
      <p:ext uri="{BB962C8B-B14F-4D97-AF65-F5344CB8AC3E}">
        <p14:creationId xmlns:p14="http://schemas.microsoft.com/office/powerpoint/2010/main" val="9911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21373" y="705092"/>
            <a:ext cx="9897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ESSA É  A CASA DE LUANA, QUAIS PONTOS DE REFERÊNCIA PODEMOS INDICAR PARA FACILITAR A LOCALIZAÇÃO DA CASA DELA?</a:t>
            </a:r>
          </a:p>
          <a:p>
            <a:endParaRPr lang="pt-BR" dirty="0"/>
          </a:p>
        </p:txBody>
      </p:sp>
      <p:pic>
        <p:nvPicPr>
          <p:cNvPr id="7" name="Imagem 6"/>
          <p:cNvPicPr/>
          <p:nvPr/>
        </p:nvPicPr>
        <p:blipFill rotWithShape="1">
          <a:blip r:embed="rId2"/>
          <a:srcRect l="5644" t="24472" r="4398" b="12780"/>
          <a:stretch/>
        </p:blipFill>
        <p:spPr bwMode="auto">
          <a:xfrm>
            <a:off x="1035022" y="1813088"/>
            <a:ext cx="7360818" cy="3502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Resultado de imagem para MENINA ROSTO  COM MÁSCARAdesenh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2"/>
          <a:stretch/>
        </p:blipFill>
        <p:spPr bwMode="auto">
          <a:xfrm>
            <a:off x="9582191" y="1028276"/>
            <a:ext cx="1341697" cy="129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8395840" y="2320094"/>
            <a:ext cx="605118" cy="5647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066324" y="2318259"/>
            <a:ext cx="252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LUANA MORA AO LADO DA PADARIA.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8428523" y="4369329"/>
            <a:ext cx="605118" cy="5647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066324" y="4102861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LUANA MORA EM FRENTE À PRAÇA.</a:t>
            </a:r>
          </a:p>
        </p:txBody>
      </p:sp>
    </p:spTree>
    <p:extLst>
      <p:ext uri="{BB962C8B-B14F-4D97-AF65-F5344CB8AC3E}">
        <p14:creationId xmlns:p14="http://schemas.microsoft.com/office/powerpoint/2010/main" val="1061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vetor men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5705" r="25900" b="5935"/>
          <a:stretch/>
        </p:blipFill>
        <p:spPr bwMode="auto">
          <a:xfrm>
            <a:off x="1463970" y="658904"/>
            <a:ext cx="2615879" cy="4653022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5486400" y="946248"/>
            <a:ext cx="57178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/>
              <a:t>    </a:t>
            </a:r>
            <a:r>
              <a:rPr lang="pt-BR" sz="3200" b="1" dirty="0"/>
              <a:t>EU SOU A ELOAH, MORO EM UMA RUA BEM MOVIMENTADA, DO LADO DIREITO DA MINHA CASA, FICA A CASA DO LUIZ E AO LADO ESQUERDO A FARMÁCIA MILÚ, EM FRENTE A MINHA CASA TEM UMA PRAÇA ENORME!</a:t>
            </a:r>
          </a:p>
        </p:txBody>
      </p:sp>
      <p:sp>
        <p:nvSpPr>
          <p:cNvPr id="3" name="Texto explicativo retangular com cantos arredondados 2"/>
          <p:cNvSpPr/>
          <p:nvPr/>
        </p:nvSpPr>
        <p:spPr>
          <a:xfrm flipV="1">
            <a:off x="5289176" y="658904"/>
            <a:ext cx="5915118" cy="4514979"/>
          </a:xfrm>
          <a:prstGeom prst="wedgeRoundRectCallout">
            <a:avLst>
              <a:gd name="adj1" fmla="val -72561"/>
              <a:gd name="adj2" fmla="val 21825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l="16628" t="37021" r="11278" b="17486"/>
          <a:stretch/>
        </p:blipFill>
        <p:spPr bwMode="auto">
          <a:xfrm>
            <a:off x="833717" y="1179881"/>
            <a:ext cx="10623177" cy="381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Resultado de imagem para CASA VE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5"/>
          <a:stretch/>
        </p:blipFill>
        <p:spPr bwMode="auto">
          <a:xfrm>
            <a:off x="8091810" y="1341263"/>
            <a:ext cx="2502569" cy="204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farmácia ve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t="7909" r="9037" b="6416"/>
          <a:stretch/>
        </p:blipFill>
        <p:spPr bwMode="auto">
          <a:xfrm>
            <a:off x="2206722" y="1385251"/>
            <a:ext cx="2105081" cy="2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3012141" y="4996356"/>
            <a:ext cx="8049788" cy="1040158"/>
            <a:chOff x="1285415" y="5005152"/>
            <a:chExt cx="9618094" cy="1244698"/>
          </a:xfrm>
        </p:grpSpPr>
        <p:pic>
          <p:nvPicPr>
            <p:cNvPr id="12" name="Picture 4" descr="Resultado de imagem para FLORESTA desenh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415" y="5005152"/>
              <a:ext cx="3211791" cy="120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esultado de imagem para FLORESTA desenh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203" y="5040867"/>
              <a:ext cx="3238879" cy="120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Resultado de imagem para FLORESTA desenh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5994" y="5005153"/>
              <a:ext cx="3077515" cy="120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7"/>
          <p:cNvSpPr txBox="1"/>
          <p:nvPr/>
        </p:nvSpPr>
        <p:spPr>
          <a:xfrm>
            <a:off x="9281771" y="1278448"/>
            <a:ext cx="2598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CASA DO LUIZ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05850" y="1088223"/>
            <a:ext cx="283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FARMÁCIA MILÚ</a:t>
            </a:r>
          </a:p>
        </p:txBody>
      </p:sp>
      <p:sp>
        <p:nvSpPr>
          <p:cNvPr id="17" name="Seta em curva para baixo 16"/>
          <p:cNvSpPr/>
          <p:nvPr/>
        </p:nvSpPr>
        <p:spPr>
          <a:xfrm>
            <a:off x="6656294" y="662943"/>
            <a:ext cx="2756646" cy="850560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em curva para cima 17"/>
          <p:cNvSpPr/>
          <p:nvPr/>
        </p:nvSpPr>
        <p:spPr>
          <a:xfrm rot="10800000">
            <a:off x="3396588" y="715092"/>
            <a:ext cx="2551541" cy="824965"/>
          </a:xfrm>
          <a:prstGeom prst="curvedUpArrow">
            <a:avLst>
              <a:gd name="adj1" fmla="val 25000"/>
              <a:gd name="adj2" fmla="val 50000"/>
              <a:gd name="adj3" fmla="val 3687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882070" y="4954350"/>
            <a:ext cx="124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PRAÇA</a:t>
            </a:r>
          </a:p>
        </p:txBody>
      </p:sp>
      <p:sp>
        <p:nvSpPr>
          <p:cNvPr id="20" name="Seta para baixo 19"/>
          <p:cNvSpPr/>
          <p:nvPr/>
        </p:nvSpPr>
        <p:spPr>
          <a:xfrm>
            <a:off x="5327678" y="3574534"/>
            <a:ext cx="576807" cy="12042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 animBg="1"/>
      <p:bldP spid="18" grpId="0" animBg="1"/>
      <p:bldP spid="19" grpId="0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l="16136" t="853" r="9729"/>
          <a:stretch/>
        </p:blipFill>
        <p:spPr>
          <a:xfrm>
            <a:off x="2627453" y="1666753"/>
            <a:ext cx="7951808" cy="415784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07174" y="651490"/>
            <a:ext cx="97276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ESSE É UM DESENHO DE UM TRECHO DO BAIRRO ONDE PAULO MORA.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04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05839" y="603728"/>
            <a:ext cx="944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VOCÊS CONHECEM ESSE AMBIENTE?</a:t>
            </a:r>
          </a:p>
        </p:txBody>
      </p:sp>
      <p:pic>
        <p:nvPicPr>
          <p:cNvPr id="4" name="Imagem 3" descr="Esco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40" y="1311614"/>
            <a:ext cx="8650942" cy="42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409140" y="5577766"/>
            <a:ext cx="8745072" cy="25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https://www.abrafi.org.br/index.php/site/noticiasnovo/ver/3577/educacao-superior</a:t>
            </a:r>
            <a:endParaRPr lang="pt-B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l="16136" t="853" r="9729"/>
          <a:stretch/>
        </p:blipFill>
        <p:spPr>
          <a:xfrm>
            <a:off x="1209427" y="550404"/>
            <a:ext cx="9589528" cy="4822480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5320947" y="2837263"/>
            <a:ext cx="1193295" cy="48906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0" name="Seta para cima 9"/>
          <p:cNvSpPr/>
          <p:nvPr/>
        </p:nvSpPr>
        <p:spPr>
          <a:xfrm>
            <a:off x="7238590" y="3965507"/>
            <a:ext cx="219097" cy="5664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10"/>
          <p:cNvSpPr/>
          <p:nvPr/>
        </p:nvSpPr>
        <p:spPr>
          <a:xfrm>
            <a:off x="7139805" y="2969725"/>
            <a:ext cx="225910" cy="7132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esquerda 12"/>
          <p:cNvSpPr/>
          <p:nvPr/>
        </p:nvSpPr>
        <p:spPr>
          <a:xfrm>
            <a:off x="4585072" y="2249273"/>
            <a:ext cx="1250576" cy="92938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esquerda 13"/>
          <p:cNvSpPr/>
          <p:nvPr/>
        </p:nvSpPr>
        <p:spPr>
          <a:xfrm>
            <a:off x="2709098" y="2249273"/>
            <a:ext cx="1159799" cy="152399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cima 14"/>
          <p:cNvSpPr/>
          <p:nvPr/>
        </p:nvSpPr>
        <p:spPr>
          <a:xfrm>
            <a:off x="2392092" y="2176219"/>
            <a:ext cx="297606" cy="260821"/>
          </a:xfrm>
          <a:prstGeom prst="upArrow">
            <a:avLst/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 rot="16200000">
            <a:off x="-1187909" y="2325770"/>
            <a:ext cx="48700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u="sng" dirty="0">
                <a:hlinkClick r:id="rId3"/>
              </a:rPr>
              <a:t>https://www.youtube.com/watch?v=NXhqCG2S31I</a:t>
            </a:r>
            <a:endParaRPr lang="pt-BR" sz="1100" dirty="0"/>
          </a:p>
          <a:p>
            <a:endParaRPr lang="pt-BR" dirty="0"/>
          </a:p>
        </p:txBody>
      </p:sp>
      <p:sp>
        <p:nvSpPr>
          <p:cNvPr id="19" name="Seta para a esquerda 18"/>
          <p:cNvSpPr/>
          <p:nvPr/>
        </p:nvSpPr>
        <p:spPr>
          <a:xfrm>
            <a:off x="5851318" y="3775996"/>
            <a:ext cx="455674" cy="139251"/>
          </a:xfrm>
          <a:prstGeom prst="leftArrow">
            <a:avLst/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cima 20"/>
          <p:cNvSpPr/>
          <p:nvPr/>
        </p:nvSpPr>
        <p:spPr>
          <a:xfrm>
            <a:off x="4565006" y="2937357"/>
            <a:ext cx="140434" cy="392347"/>
          </a:xfrm>
          <a:prstGeom prst="upArrow">
            <a:avLst/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dobrada para cima 5"/>
          <p:cNvSpPr/>
          <p:nvPr/>
        </p:nvSpPr>
        <p:spPr>
          <a:xfrm rot="16200000">
            <a:off x="6584620" y="3861276"/>
            <a:ext cx="686324" cy="424046"/>
          </a:xfrm>
          <a:prstGeom prst="bentUpArrow">
            <a:avLst>
              <a:gd name="adj1" fmla="val 25000"/>
              <a:gd name="adj2" fmla="val 23187"/>
              <a:gd name="adj3" fmla="val 35126"/>
            </a:avLst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dobrada para cima 22"/>
          <p:cNvSpPr/>
          <p:nvPr/>
        </p:nvSpPr>
        <p:spPr>
          <a:xfrm rot="16200000">
            <a:off x="6677504" y="2088053"/>
            <a:ext cx="397480" cy="739407"/>
          </a:xfrm>
          <a:prstGeom prst="bentUpArrow">
            <a:avLst>
              <a:gd name="adj1" fmla="val 13334"/>
              <a:gd name="adj2" fmla="val 2491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 dobrada 23"/>
          <p:cNvSpPr/>
          <p:nvPr/>
        </p:nvSpPr>
        <p:spPr>
          <a:xfrm>
            <a:off x="4635223" y="2393463"/>
            <a:ext cx="1515449" cy="331849"/>
          </a:xfrm>
          <a:prstGeom prst="bentArrow">
            <a:avLst>
              <a:gd name="adj1" fmla="val 14536"/>
              <a:gd name="adj2" fmla="val 26511"/>
              <a:gd name="adj3" fmla="val 25000"/>
              <a:gd name="adj4" fmla="val 43750"/>
            </a:avLst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16200000">
            <a:off x="4831116" y="3111322"/>
            <a:ext cx="434458" cy="1109350"/>
          </a:xfrm>
          <a:prstGeom prst="bentArrow">
            <a:avLst/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2844964" y="3276047"/>
            <a:ext cx="717182" cy="511773"/>
          </a:xfrm>
          <a:prstGeom prst="ellipse">
            <a:avLst/>
          </a:prstGeom>
          <a:noFill/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em curva para cima 30"/>
          <p:cNvSpPr/>
          <p:nvPr/>
        </p:nvSpPr>
        <p:spPr>
          <a:xfrm rot="10357226">
            <a:off x="5576752" y="1852123"/>
            <a:ext cx="554605" cy="367384"/>
          </a:xfrm>
          <a:prstGeom prst="curvedUpArrow">
            <a:avLst/>
          </a:prstGeom>
          <a:solidFill>
            <a:srgbClr val="FF15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Seta para a esquerda 2"/>
          <p:cNvSpPr/>
          <p:nvPr/>
        </p:nvSpPr>
        <p:spPr>
          <a:xfrm flipV="1">
            <a:off x="4781705" y="2358221"/>
            <a:ext cx="1222486" cy="85477"/>
          </a:xfrm>
          <a:prstGeom prst="leftArrow">
            <a:avLst/>
          </a:prstGeom>
          <a:solidFill>
            <a:srgbClr val="FF1515"/>
          </a:solidFill>
          <a:ln>
            <a:solidFill>
              <a:srgbClr val="FF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a esquerda 21"/>
          <p:cNvSpPr/>
          <p:nvPr/>
        </p:nvSpPr>
        <p:spPr>
          <a:xfrm flipV="1">
            <a:off x="2695941" y="2377916"/>
            <a:ext cx="1077884" cy="126034"/>
          </a:xfrm>
          <a:prstGeom prst="leftArrow">
            <a:avLst/>
          </a:prstGeom>
          <a:solidFill>
            <a:srgbClr val="FF1515"/>
          </a:solidFill>
          <a:ln>
            <a:solidFill>
              <a:srgbClr val="FF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26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9" grpId="0" animBg="1"/>
      <p:bldP spid="21" grpId="0" animBg="1"/>
      <p:bldP spid="6" grpId="0" animBg="1"/>
      <p:bldP spid="23" grpId="0" animBg="1"/>
      <p:bldP spid="24" grpId="0" animBg="1"/>
      <p:bldP spid="17" grpId="0" animBg="1"/>
      <p:bldP spid="25" grpId="0" animBg="1"/>
      <p:bldP spid="31" grpId="0" animBg="1"/>
      <p:bldP spid="3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vetor men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6682" r="28929" b="6426"/>
          <a:stretch/>
        </p:blipFill>
        <p:spPr bwMode="auto">
          <a:xfrm>
            <a:off x="1386708" y="778715"/>
            <a:ext cx="1993099" cy="453406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459507" y="1553233"/>
            <a:ext cx="5298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APRENDI  HOJE JUNTO COM VOCÊS A ME LOCALIZAR E TAMBÉM A INFORMAR ALGUÉM USANDO PONTOS DE REFERÊNCIA.</a:t>
            </a:r>
          </a:p>
          <a:p>
            <a:r>
              <a:rPr lang="pt-BR" b="1" dirty="0"/>
              <a:t>TAMBÉM PUDE VER COMO É IMPORTANTE PRESTAR ATENÇÃO NO TRAJETO QUE FAZEMOS, POIS ALGUNS ELEMENTOS SERVEM COMO PONTOS DE REFERÊNCIA.</a:t>
            </a:r>
          </a:p>
        </p:txBody>
      </p:sp>
      <p:sp>
        <p:nvSpPr>
          <p:cNvPr id="4" name="Texto explicativo em elipse 3"/>
          <p:cNvSpPr/>
          <p:nvPr/>
        </p:nvSpPr>
        <p:spPr>
          <a:xfrm>
            <a:off x="4907666" y="973089"/>
            <a:ext cx="6199604" cy="3087923"/>
          </a:xfrm>
          <a:prstGeom prst="wedgeEllipseCallout">
            <a:avLst>
              <a:gd name="adj1" fmla="val -72603"/>
              <a:gd name="adj2" fmla="val -5336"/>
            </a:avLst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02859" y="449869"/>
            <a:ext cx="465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O QUE APRENDEMOS HOJE?</a:t>
            </a:r>
          </a:p>
        </p:txBody>
      </p:sp>
    </p:spTree>
    <p:extLst>
      <p:ext uri="{BB962C8B-B14F-4D97-AF65-F5344CB8AC3E}">
        <p14:creationId xmlns:p14="http://schemas.microsoft.com/office/powerpoint/2010/main" val="147932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45046D6-1FF6-436F-8E91-DCCCAE6E9524}"/>
              </a:ext>
            </a:extLst>
          </p:cNvPr>
          <p:cNvSpPr txBox="1"/>
          <p:nvPr/>
        </p:nvSpPr>
        <p:spPr>
          <a:xfrm>
            <a:off x="1245072" y="1393585"/>
            <a:ext cx="1050323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APRENDER A SE LOCALIZAR COM BASE EM DESLOCAMENTOS REALIZADOS, USANDO ALGUM PONTO DE REFERÊNCIA.</a:t>
            </a:r>
          </a:p>
          <a:p>
            <a:endParaRPr lang="pt-BR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lang="pt-BR" sz="2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GEOMETRIA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42790" y="670310"/>
            <a:ext cx="6051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2260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D3BDA81-ED78-460D-B0A2-7364427C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2233612"/>
            <a:ext cx="70389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935864" y="603810"/>
            <a:ext cx="935356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normalizeH="0" baseline="0" dirty="0">
                <a:ln>
                  <a:noFill/>
                </a:ln>
                <a:solidFill>
                  <a:srgbClr val="25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DESENHE SUA CASA E 3 PONTOS DE REFERÊNCIA QUE ESTÃO PRÓXIMOS À ELA.</a:t>
            </a:r>
            <a:endParaRPr kumimoji="0" lang="pt-B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09575" y="7894320"/>
            <a:ext cx="6286500" cy="3619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708474" y="1903655"/>
            <a:ext cx="7808339" cy="37447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5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rua com padaria ve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10" y="3720091"/>
            <a:ext cx="3181493" cy="23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rua com farmacia ve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8" y="1565581"/>
            <a:ext cx="2635620" cy="26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rua com mercado ve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1" b="9605"/>
          <a:stretch/>
        </p:blipFill>
        <p:spPr bwMode="auto">
          <a:xfrm>
            <a:off x="8461122" y="3087349"/>
            <a:ext cx="2844458" cy="203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rua casa ve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11562" r="7136" b="12948"/>
          <a:stretch/>
        </p:blipFill>
        <p:spPr bwMode="auto">
          <a:xfrm>
            <a:off x="3543543" y="564776"/>
            <a:ext cx="4545106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16023" y="1921966"/>
            <a:ext cx="2049110" cy="259299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279528" y="1873678"/>
            <a:ext cx="20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FARMÁCIA SAÚDE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4433851" y="4224288"/>
            <a:ext cx="1666007" cy="349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433851" y="4224288"/>
            <a:ext cx="194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PADARIA DO ZÉ</a:t>
            </a:r>
          </a:p>
        </p:txBody>
      </p:sp>
      <p:sp>
        <p:nvSpPr>
          <p:cNvPr id="9" name="Retângulo 8"/>
          <p:cNvSpPr/>
          <p:nvPr/>
        </p:nvSpPr>
        <p:spPr>
          <a:xfrm>
            <a:off x="9117107" y="3294529"/>
            <a:ext cx="1788458" cy="349624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9063318" y="3284675"/>
            <a:ext cx="221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MERCEARIA TOTAL</a:t>
            </a:r>
          </a:p>
        </p:txBody>
      </p:sp>
      <p:sp>
        <p:nvSpPr>
          <p:cNvPr id="15" name="Seta em curva para baixo 14"/>
          <p:cNvSpPr/>
          <p:nvPr/>
        </p:nvSpPr>
        <p:spPr>
          <a:xfrm>
            <a:off x="8017772" y="1565581"/>
            <a:ext cx="2735109" cy="1083489"/>
          </a:xfrm>
          <a:prstGeom prst="curvedDownArrow">
            <a:avLst>
              <a:gd name="adj1" fmla="val 23501"/>
              <a:gd name="adj2" fmla="val 58880"/>
              <a:gd name="adj3" fmla="val 335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em curva para cima 17"/>
          <p:cNvSpPr/>
          <p:nvPr/>
        </p:nvSpPr>
        <p:spPr>
          <a:xfrm rot="10425557">
            <a:off x="1395613" y="618636"/>
            <a:ext cx="2604912" cy="1054838"/>
          </a:xfrm>
          <a:prstGeom prst="curvedUpArrow">
            <a:avLst>
              <a:gd name="adj1" fmla="val 25000"/>
              <a:gd name="adj2" fmla="val 51068"/>
              <a:gd name="adj3" fmla="val 30329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5544273" y="3294529"/>
            <a:ext cx="555585" cy="548266"/>
          </a:xfrm>
          <a:prstGeom prst="down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9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GIF DE ABRAÇO VIRTU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35" y="645459"/>
            <a:ext cx="6669742" cy="51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scola no Rio de Janeiro se preparou para a volta às aulas com aumento do distanciamento entre as mesas nas sala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8154"/>
          <a:stretch/>
        </p:blipFill>
        <p:spPr bwMode="auto">
          <a:xfrm>
            <a:off x="2268638" y="1898247"/>
            <a:ext cx="8310623" cy="3692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046512" y="6436346"/>
            <a:ext cx="9579429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https://extra.globo.com/noticias/rio/enquanto-professores-fazem-greve-pela-vida-escolas-particulares-pressionam-pelo-retorno-sala-de-aula-24517082.html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43765" y="715388"/>
            <a:ext cx="10282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ESSA IMAGEM TAMBÉM É DE UMA SALA DE AULA.</a:t>
            </a:r>
          </a:p>
          <a:p>
            <a:r>
              <a:rPr lang="pt-BR" sz="2800" b="1" dirty="0"/>
              <a:t> O QUE SERÁ QUE ELA TEM DE DIFERENTE DA PRIMEIRA IMAGEM?</a:t>
            </a:r>
          </a:p>
        </p:txBody>
      </p:sp>
    </p:spTree>
    <p:extLst>
      <p:ext uri="{BB962C8B-B14F-4D97-AF65-F5344CB8AC3E}">
        <p14:creationId xmlns:p14="http://schemas.microsoft.com/office/powerpoint/2010/main" val="38314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co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57" y="1595598"/>
            <a:ext cx="4661419" cy="366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Escola no Rio de Janeiro se preparou para a volta às aulas com aumento do distanciamento entre as mesas nas sala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8154"/>
          <a:stretch/>
        </p:blipFill>
        <p:spPr bwMode="auto">
          <a:xfrm>
            <a:off x="6099858" y="1595599"/>
            <a:ext cx="5304212" cy="3667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400799" y="5366961"/>
            <a:ext cx="6302733" cy="516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https://extra.globo.com/noticias/rio/enquanto-professores-fazem-greve-pela-vida-escolas-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particulares-pressionam-pelo-retorno-sala-de-aula-24517082.html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 rot="16200000">
            <a:off x="-1742675" y="2931783"/>
            <a:ext cx="5473148" cy="24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https://www.abrafi.org.br/index.php/site/noticiasnovo/ver/3577/educacao-superior</a:t>
            </a:r>
            <a:endParaRPr lang="pt-BR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75470" y="622852"/>
            <a:ext cx="945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VAMOS COMPARAR AS DUAS IMAGENS?</a:t>
            </a:r>
          </a:p>
        </p:txBody>
      </p:sp>
    </p:spTree>
    <p:extLst>
      <p:ext uri="{BB962C8B-B14F-4D97-AF65-F5344CB8AC3E}">
        <p14:creationId xmlns:p14="http://schemas.microsoft.com/office/powerpoint/2010/main" val="16012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col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/>
          <a:stretch/>
        </p:blipFill>
        <p:spPr bwMode="auto">
          <a:xfrm>
            <a:off x="3034834" y="587206"/>
            <a:ext cx="8344952" cy="5223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9211235" y="5082988"/>
            <a:ext cx="5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555941" y="3398514"/>
            <a:ext cx="55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207442" y="2384815"/>
            <a:ext cx="41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415871" y="1944526"/>
            <a:ext cx="55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671364" y="1663902"/>
            <a:ext cx="59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924798" y="1508491"/>
            <a:ext cx="55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102521" y="1257122"/>
            <a:ext cx="38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7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567082" y="3014182"/>
            <a:ext cx="51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436224" y="2354980"/>
            <a:ext cx="55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9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348883" y="1902296"/>
            <a:ext cx="74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10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990156" y="1611605"/>
            <a:ext cx="65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11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406941" y="1432686"/>
            <a:ext cx="6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12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803014" y="1323825"/>
            <a:ext cx="52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13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0024621" y="1027876"/>
            <a:ext cx="69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14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98426" y="2224154"/>
            <a:ext cx="44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15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214184" y="1923749"/>
            <a:ext cx="48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16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277536" y="1566936"/>
            <a:ext cx="5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17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202842" y="1405680"/>
            <a:ext cx="56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18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8163381" y="1100613"/>
            <a:ext cx="69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736258" y="881032"/>
            <a:ext cx="62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21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669668" y="1289937"/>
            <a:ext cx="69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29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957512" y="1766161"/>
            <a:ext cx="64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22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215514" y="1501753"/>
            <a:ext cx="7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23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220390" y="1314834"/>
            <a:ext cx="63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24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086037" y="1201985"/>
            <a:ext cx="56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25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315578" y="965934"/>
            <a:ext cx="49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27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498125" y="1122829"/>
            <a:ext cx="4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29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6740421" y="1105271"/>
            <a:ext cx="81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26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990513" y="820511"/>
            <a:ext cx="63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28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813808" y="1307495"/>
            <a:ext cx="7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19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3280036" y="1139159"/>
            <a:ext cx="44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30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215514" y="980322"/>
            <a:ext cx="44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31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138993" y="930446"/>
            <a:ext cx="73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32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5794625" y="824078"/>
            <a:ext cx="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33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6429268" y="745780"/>
            <a:ext cx="75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34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875890" y="711954"/>
            <a:ext cx="67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35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906828" y="1639902"/>
            <a:ext cx="2104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QUANTAS CARTEIRAS?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229391" y="2585846"/>
            <a:ext cx="164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R: 35</a:t>
            </a:r>
          </a:p>
        </p:txBody>
      </p:sp>
      <p:graphicFrame>
        <p:nvGraphicFramePr>
          <p:cNvPr id="42" name="Tabe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700146"/>
              </p:ext>
            </p:extLst>
          </p:nvPr>
        </p:nvGraphicFramePr>
        <p:xfrm>
          <a:off x="1031300" y="3539953"/>
          <a:ext cx="1384300" cy="122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65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600" dirty="0">
                          <a:effectLst/>
                        </a:rPr>
                        <a:t>D</a:t>
                      </a:r>
                      <a:endParaRPr lang="pt-BR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600" dirty="0">
                          <a:effectLst/>
                        </a:rPr>
                        <a:t>U</a:t>
                      </a:r>
                      <a:endParaRPr lang="pt-BR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3" name="CaixaDeTexto 42"/>
          <p:cNvSpPr txBox="1"/>
          <p:nvPr/>
        </p:nvSpPr>
        <p:spPr>
          <a:xfrm>
            <a:off x="1149397" y="4244183"/>
            <a:ext cx="75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3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823551" y="4244183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515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cola no Rio de Janeiro se preparou para a volta às aulas com aumento do distanciamento entre as mesas nas sala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8154"/>
          <a:stretch/>
        </p:blipFill>
        <p:spPr bwMode="auto">
          <a:xfrm>
            <a:off x="3088505" y="1124570"/>
            <a:ext cx="8254685" cy="4719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552329" y="5280173"/>
            <a:ext cx="44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833049" y="3334825"/>
            <a:ext cx="69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88125" y="3197730"/>
            <a:ext cx="57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72523" y="2865267"/>
            <a:ext cx="55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808901" y="2780827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174512" y="2547033"/>
            <a:ext cx="63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00340" y="2731699"/>
            <a:ext cx="48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7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998379" y="2547033"/>
            <a:ext cx="59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517424" y="2745961"/>
            <a:ext cx="56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9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308521" y="2412957"/>
            <a:ext cx="4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10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146732" y="2383628"/>
            <a:ext cx="46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13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876469" y="2390818"/>
            <a:ext cx="6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11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189844" y="2321296"/>
            <a:ext cx="61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12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061965" y="5804751"/>
            <a:ext cx="8910917" cy="26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https://extra.globo.com/noticias/rio/enquanto-professores-fazem-greve-pela-vida-escolas-particulares-pressionam-pelo-retorno-sala-de-</a:t>
            </a:r>
            <a:r>
              <a:rPr lang="pt-BR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aula-24517082.html</a:t>
            </a:r>
            <a:endParaRPr lang="pt-B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47011" y="1732549"/>
            <a:ext cx="21027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QUANTAS CARTEIRAS?</a:t>
            </a:r>
          </a:p>
          <a:p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92672" y="2805173"/>
            <a:ext cx="126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R: 13</a:t>
            </a: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20052"/>
              </p:ext>
            </p:extLst>
          </p:nvPr>
        </p:nvGraphicFramePr>
        <p:xfrm>
          <a:off x="872396" y="3887947"/>
          <a:ext cx="1384300" cy="1209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600" dirty="0">
                          <a:effectLst/>
                        </a:rPr>
                        <a:t>D</a:t>
                      </a:r>
                      <a:endParaRPr lang="pt-BR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600" dirty="0">
                          <a:effectLst/>
                        </a:rPr>
                        <a:t>U</a:t>
                      </a:r>
                      <a:endParaRPr lang="pt-BR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945746" y="4574085"/>
            <a:ext cx="47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1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683571" y="4574085"/>
            <a:ext cx="45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08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  <p:bldP spid="21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6770</TotalTime>
  <Words>1330</Words>
  <Application>Microsoft Office PowerPoint</Application>
  <PresentationFormat>Widescreen</PresentationFormat>
  <Paragraphs>380</Paragraphs>
  <Slides>56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1" baseType="lpstr">
      <vt:lpstr>Arial</vt:lpstr>
      <vt:lpstr>Calibri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Vitor Ferreira</dc:creator>
  <cp:lastModifiedBy>AGNES REGINA KRAMBECK CABRINI</cp:lastModifiedBy>
  <cp:revision>393</cp:revision>
  <dcterms:created xsi:type="dcterms:W3CDTF">2020-04-15T00:58:19Z</dcterms:created>
  <dcterms:modified xsi:type="dcterms:W3CDTF">2021-12-02T17:22:01Z</dcterms:modified>
</cp:coreProperties>
</file>