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9" r:id="rId6"/>
    <p:sldId id="263" r:id="rId7"/>
    <p:sldId id="264" r:id="rId8"/>
    <p:sldId id="272" r:id="rId9"/>
    <p:sldId id="271" r:id="rId10"/>
    <p:sldId id="270" r:id="rId11"/>
    <p:sldId id="266" r:id="rId12"/>
    <p:sldId id="267" r:id="rId13"/>
    <p:sldId id="257" r:id="rId14"/>
    <p:sldId id="258" r:id="rId15"/>
    <p:sldId id="268" r:id="rId16"/>
    <p:sldId id="274" r:id="rId17"/>
    <p:sldId id="265" r:id="rId18"/>
    <p:sldId id="275" r:id="rId19"/>
    <p:sldId id="27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621" autoAdjust="0"/>
  </p:normalViewPr>
  <p:slideViewPr>
    <p:cSldViewPr snapToGrid="0">
      <p:cViewPr varScale="1">
        <p:scale>
          <a:sx n="61" d="100"/>
          <a:sy n="61" d="100"/>
        </p:scale>
        <p:origin x="109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D01C8-93FA-4E08-9C21-C378E8D7B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A7F70E-0FCE-4E5C-A608-E044AC0F8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E0208F-A935-4D02-AC41-879AEE311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ADE1-0A1A-44A4-B1C7-63C28BBC65B0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355031-199F-4AFE-92ED-AD878E8A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EA3BB6-5896-49D7-ADDA-ACE81E75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B257-660B-47F3-862A-EAA129D7E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61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5B871-3BB0-4FBA-ACE4-0D867750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7DDF2C-9525-4607-A17E-1F0DF36F8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616685-4528-4E0B-A9BC-9BF63A3C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ADE1-0A1A-44A4-B1C7-63C28BBC65B0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91D1F8-3CF4-4A8F-AD62-B2F3B236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31876F-DDBD-4B0F-9CD4-3936C3CD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B257-660B-47F3-862A-EAA129D7E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76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922283-84BE-4B6E-B1F9-1050D4703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637B88E-0EE6-4D62-91AE-0A6AD3A05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EB3A0A-9F83-4825-82DA-B64B2038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ADE1-0A1A-44A4-B1C7-63C28BBC65B0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5BCE65-63AC-4033-B598-93C3FDC7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981196-F910-41BE-BB70-9033F0DB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B257-660B-47F3-862A-EAA129D7E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15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F067B-527B-45B8-B9B7-40CECBC5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E897C3-BA11-4F86-873C-8586D0096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180BEE-9BEC-4895-B3B5-79381B8B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ADE1-0A1A-44A4-B1C7-63C28BBC65B0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541805-9D08-4620-9378-BF3E111B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C9512E-2C6B-487F-9F5C-22C6B659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B257-660B-47F3-862A-EAA129D7E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2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F5137-A84B-43A2-BF3C-F6ED51F7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35F3F4-1444-4AC6-BDE3-4CD2B842B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A69D1A-AD76-4D29-9DA4-BA8072D1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ADE1-0A1A-44A4-B1C7-63C28BBC65B0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AA34A0-B219-4828-9C82-D01D4C4E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77F1ED-1354-40B7-9B2D-7C560965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B257-660B-47F3-862A-EAA129D7E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70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C77A0-1048-459F-99CE-8542AC55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516307-0BAD-45EF-B11B-DFFB63575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0DF3AF-4C1A-4410-8D1E-48BD5CF4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B0B47A-727A-4656-850B-B0C7810E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ADE1-0A1A-44A4-B1C7-63C28BBC65B0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B68ADD-B92C-4630-A44A-390785438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E3E938-5582-4C97-BFDF-BA027842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B257-660B-47F3-862A-EAA129D7E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46CDD-5F7D-4145-8AA6-ED53AEA27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A7CC37-FC3F-4DD0-BB72-6913610BB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797468-1563-4DB3-BE9A-19BF7A81E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85C59AE-DC17-4265-89FD-4240BCC45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14588B3-2EEB-40E3-9FC1-B39547063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A801013-7EF2-4974-8747-5A05D998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ADE1-0A1A-44A4-B1C7-63C28BBC65B0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E249FE-AFC0-44D2-B259-C980DF8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FE9D5CB-7303-467E-AEA7-B902EF8D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B257-660B-47F3-862A-EAA129D7E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35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FB2DC-AEB3-4A2B-BC1C-4908D2DE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8171245-545E-4991-AA10-1F92214F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ADE1-0A1A-44A4-B1C7-63C28BBC65B0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91076E6-B1B9-4755-B090-508A0428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E257C4-FAA3-4318-A8C8-EDB6D352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B257-660B-47F3-862A-EAA129D7E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56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88F89F3-7147-4D63-A19F-1FBDBCBF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ADE1-0A1A-44A4-B1C7-63C28BBC65B0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70B47FB-0107-4507-903C-289C2FE6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5E2E8C-BE0B-4E0F-B45A-081A57D1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B257-660B-47F3-862A-EAA129D7E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5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B5DAE-6067-46B5-B47F-C2ADE8C0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3ECB39-5F00-4132-BEE9-501BE6E1E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EEE21C-2F41-47CC-9EA9-5E2FC5BA9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5C28BC-8763-491C-9EAF-7B65274A5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ADE1-0A1A-44A4-B1C7-63C28BBC65B0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38A33D-49A6-41FA-A3EB-92B9E5280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259368-A1AA-47A5-B1B6-7D3F3AF5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B257-660B-47F3-862A-EAA129D7E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28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F29EF-D5BC-418F-968C-70FA4349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39F9E36-0BF4-4CA4-958E-00D52761A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1571CA-AA92-48DB-930C-A1F93246F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8DD3E8-25C2-4882-AAC4-9B2CA3A5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ADE1-0A1A-44A4-B1C7-63C28BBC65B0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B74AD9-0C53-4452-A290-32129DB7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506AE7-B800-4469-969A-40CAEB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B257-660B-47F3-862A-EAA129D7E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01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25A3F31-45AF-4ED8-A278-0E3375E6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A6F699-FC11-4358-8FF6-F732EF78B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A45AAC-BFEA-4BBE-9933-36FBE61FD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ADE1-0A1A-44A4-B1C7-63C28BBC65B0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ABB421-00F1-4EC2-840B-206C5ACD2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D2B25D-087A-4E1B-8C50-FAD75AD31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CB257-660B-47F3-862A-EAA129D7E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43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C3998BFD-1099-4C3D-BB64-8A2A6796A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242948"/>
              </p:ext>
            </p:extLst>
          </p:nvPr>
        </p:nvGraphicFramePr>
        <p:xfrm>
          <a:off x="383458" y="693174"/>
          <a:ext cx="11518490" cy="5055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59245">
                  <a:extLst>
                    <a:ext uri="{9D8B030D-6E8A-4147-A177-3AD203B41FA5}">
                      <a16:colId xmlns:a16="http://schemas.microsoft.com/office/drawing/2014/main" val="6091772"/>
                    </a:ext>
                  </a:extLst>
                </a:gridCol>
                <a:gridCol w="5759245">
                  <a:extLst>
                    <a:ext uri="{9D8B030D-6E8A-4147-A177-3AD203B41FA5}">
                      <a16:colId xmlns:a16="http://schemas.microsoft.com/office/drawing/2014/main" val="2108003447"/>
                    </a:ext>
                  </a:extLst>
                </a:gridCol>
              </a:tblGrid>
              <a:tr h="5055691">
                <a:tc>
                  <a:txBody>
                    <a:bodyPr/>
                    <a:lstStyle/>
                    <a:p>
                      <a:r>
                        <a:rPr lang="pt-BR" sz="3600" b="1" dirty="0"/>
                        <a:t>PRIMEIRA EXIBIÇÃO</a:t>
                      </a:r>
                    </a:p>
                    <a:p>
                      <a:r>
                        <a:rPr lang="pt-BR" sz="3600" b="1" dirty="0"/>
                        <a:t>DATA: </a:t>
                      </a:r>
                      <a:r>
                        <a:rPr lang="pt-BR" sz="3600" b="0" dirty="0"/>
                        <a:t>02</a:t>
                      </a:r>
                      <a:r>
                        <a:rPr lang="pt-BR" sz="3600" dirty="0"/>
                        <a:t>/03/21</a:t>
                      </a:r>
                    </a:p>
                    <a:p>
                      <a:r>
                        <a:rPr lang="pt-BR" sz="3600" b="1" dirty="0"/>
                        <a:t>COMPONENTE: </a:t>
                      </a:r>
                      <a:r>
                        <a:rPr lang="pt-BR" sz="3600" dirty="0"/>
                        <a:t>HISTÓRIA- 4º</a:t>
                      </a:r>
                    </a:p>
                    <a:p>
                      <a:r>
                        <a:rPr lang="pt-BR" sz="3600" b="1" dirty="0"/>
                        <a:t>Nº DA UNIDADE: </a:t>
                      </a:r>
                      <a:r>
                        <a:rPr lang="pt-BR" sz="3600" dirty="0"/>
                        <a:t>1</a:t>
                      </a:r>
                    </a:p>
                    <a:p>
                      <a:r>
                        <a:rPr lang="pt-BR" sz="3600" b="1" dirty="0"/>
                        <a:t>Nº DA AULA: </a:t>
                      </a:r>
                      <a:r>
                        <a:rPr lang="pt-BR" sz="3600" dirty="0"/>
                        <a:t>1</a:t>
                      </a:r>
                    </a:p>
                    <a:p>
                      <a:r>
                        <a:rPr lang="pt-BR" sz="3600" b="1" dirty="0"/>
                        <a:t>NOME DO PROFESSORA: </a:t>
                      </a:r>
                      <a:r>
                        <a:rPr lang="pt-BR" sz="3600" dirty="0"/>
                        <a:t>ANDREZA  LIMA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3600" b="1" dirty="0"/>
                        <a:t>SEGUNDA EXIBIÇÃO</a:t>
                      </a:r>
                    </a:p>
                    <a:p>
                      <a:r>
                        <a:rPr lang="pt-BR" sz="3600" b="1" dirty="0"/>
                        <a:t>DATA: </a:t>
                      </a:r>
                      <a:r>
                        <a:rPr lang="pt-BR" sz="3600" dirty="0"/>
                        <a:t>09/03/21</a:t>
                      </a:r>
                    </a:p>
                    <a:p>
                      <a:r>
                        <a:rPr lang="pt-BR" sz="3600" b="1" dirty="0"/>
                        <a:t>COMPONENTE: </a:t>
                      </a:r>
                      <a:r>
                        <a:rPr lang="pt-BR" sz="3600" dirty="0"/>
                        <a:t>HISTÓRIA- 4º</a:t>
                      </a:r>
                    </a:p>
                    <a:p>
                      <a:r>
                        <a:rPr lang="pt-BR" sz="3600" b="1" dirty="0"/>
                        <a:t>Nº DA UNIDADE: </a:t>
                      </a:r>
                      <a:r>
                        <a:rPr lang="pt-BR" sz="3600" dirty="0"/>
                        <a:t>1</a:t>
                      </a:r>
                    </a:p>
                    <a:p>
                      <a:r>
                        <a:rPr lang="pt-BR" sz="3600" b="1" dirty="0"/>
                        <a:t>Nº DA AULA: </a:t>
                      </a:r>
                      <a:r>
                        <a:rPr lang="pt-BR" sz="3600" dirty="0"/>
                        <a:t>1</a:t>
                      </a:r>
                    </a:p>
                    <a:p>
                      <a:r>
                        <a:rPr lang="pt-BR" sz="3600" b="1" dirty="0"/>
                        <a:t>NOME DO PROFESSORA: </a:t>
                      </a:r>
                      <a:r>
                        <a:rPr lang="pt-BR" sz="3600" dirty="0"/>
                        <a:t>ANDREZA  LIMA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08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07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8F48A2-F729-4747-9D5A-25BC497F205E}"/>
              </a:ext>
            </a:extLst>
          </p:cNvPr>
          <p:cNvSpPr txBox="1"/>
          <p:nvPr/>
        </p:nvSpPr>
        <p:spPr>
          <a:xfrm>
            <a:off x="943897" y="471948"/>
            <a:ext cx="1036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7423EE-0B4F-48E4-95E2-0CEDA64C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52C3A57-9D66-4440-8045-8571FC11B1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" b="33754"/>
          <a:stretch/>
        </p:blipFill>
        <p:spPr>
          <a:xfrm>
            <a:off x="2179320" y="335592"/>
            <a:ext cx="8945879" cy="618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4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8F48A2-F729-4747-9D5A-25BC497F205E}"/>
              </a:ext>
            </a:extLst>
          </p:cNvPr>
          <p:cNvSpPr txBox="1"/>
          <p:nvPr/>
        </p:nvSpPr>
        <p:spPr>
          <a:xfrm>
            <a:off x="943897" y="471948"/>
            <a:ext cx="1036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C0F4DE-0D5E-416E-AC6E-0543B54F3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943840"/>
              </p:ext>
            </p:extLst>
          </p:nvPr>
        </p:nvGraphicFramePr>
        <p:xfrm>
          <a:off x="2086435" y="471948"/>
          <a:ext cx="9161668" cy="55944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80834">
                  <a:extLst>
                    <a:ext uri="{9D8B030D-6E8A-4147-A177-3AD203B41FA5}">
                      <a16:colId xmlns:a16="http://schemas.microsoft.com/office/drawing/2014/main" val="3876112577"/>
                    </a:ext>
                  </a:extLst>
                </a:gridCol>
                <a:gridCol w="4580834">
                  <a:extLst>
                    <a:ext uri="{9D8B030D-6E8A-4147-A177-3AD203B41FA5}">
                      <a16:colId xmlns:a16="http://schemas.microsoft.com/office/drawing/2014/main" val="1684741280"/>
                    </a:ext>
                  </a:extLst>
                </a:gridCol>
              </a:tblGrid>
              <a:tr h="606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6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53712"/>
                  </a:ext>
                </a:extLst>
              </a:tr>
              <a:tr h="465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6334702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2EA3642B-8A97-4DCC-903E-DE3D3003B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B21C76C-781C-41B2-B1A5-BCEF24DAB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78890"/>
              </p:ext>
            </p:extLst>
          </p:nvPr>
        </p:nvGraphicFramePr>
        <p:xfrm>
          <a:off x="1716741" y="631786"/>
          <a:ext cx="9161668" cy="55944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80834">
                  <a:extLst>
                    <a:ext uri="{9D8B030D-6E8A-4147-A177-3AD203B41FA5}">
                      <a16:colId xmlns:a16="http://schemas.microsoft.com/office/drawing/2014/main" val="58242349"/>
                    </a:ext>
                  </a:extLst>
                </a:gridCol>
                <a:gridCol w="4580834">
                  <a:extLst>
                    <a:ext uri="{9D8B030D-6E8A-4147-A177-3AD203B41FA5}">
                      <a16:colId xmlns:a16="http://schemas.microsoft.com/office/drawing/2014/main" val="455583729"/>
                    </a:ext>
                  </a:extLst>
                </a:gridCol>
              </a:tblGrid>
              <a:tr h="606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6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IMAGEM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6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IMAGEM 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1520350"/>
                  </a:ext>
                </a:extLst>
              </a:tr>
              <a:tr h="465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304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72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8F48A2-F729-4747-9D5A-25BC497F205E}"/>
              </a:ext>
            </a:extLst>
          </p:cNvPr>
          <p:cNvSpPr txBox="1"/>
          <p:nvPr/>
        </p:nvSpPr>
        <p:spPr>
          <a:xfrm>
            <a:off x="943897" y="471948"/>
            <a:ext cx="1036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9CD05D-3FC2-48C8-B19C-927DD66F0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23" t="47311" r="10484" b="1758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BD9DA05-678B-4992-B1F4-7831630EA233}"/>
              </a:ext>
            </a:extLst>
          </p:cNvPr>
          <p:cNvSpPr txBox="1"/>
          <p:nvPr/>
        </p:nvSpPr>
        <p:spPr>
          <a:xfrm>
            <a:off x="722671" y="235974"/>
            <a:ext cx="4704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NÔMADES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7B59D3-E552-41ED-A931-667CE73F9685}"/>
              </a:ext>
            </a:extLst>
          </p:cNvPr>
          <p:cNvSpPr txBox="1"/>
          <p:nvPr/>
        </p:nvSpPr>
        <p:spPr>
          <a:xfrm>
            <a:off x="7044813" y="194949"/>
            <a:ext cx="4203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/>
              <a:t>SEDENTÁRIOS</a:t>
            </a:r>
          </a:p>
        </p:txBody>
      </p:sp>
    </p:spTree>
    <p:extLst>
      <p:ext uri="{BB962C8B-B14F-4D97-AF65-F5344CB8AC3E}">
        <p14:creationId xmlns:p14="http://schemas.microsoft.com/office/powerpoint/2010/main" val="28452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3070DE-8519-4753-AEAA-AA8FB0C9E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6" t="27830" r="4556" b="23427"/>
          <a:stretch/>
        </p:blipFill>
        <p:spPr>
          <a:xfrm>
            <a:off x="-117988" y="0"/>
            <a:ext cx="12309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70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BE4A44C-9FBE-45D2-B5AF-2AF93BC44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9" t="27945" r="4919" b="22568"/>
          <a:stretch/>
        </p:blipFill>
        <p:spPr>
          <a:xfrm>
            <a:off x="1" y="-122830"/>
            <a:ext cx="12192000" cy="698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0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8F48A2-F729-4747-9D5A-25BC497F205E}"/>
              </a:ext>
            </a:extLst>
          </p:cNvPr>
          <p:cNvSpPr txBox="1"/>
          <p:nvPr/>
        </p:nvSpPr>
        <p:spPr>
          <a:xfrm>
            <a:off x="943897" y="471948"/>
            <a:ext cx="1036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AFC616-BF83-440B-9A85-4F0B6B4A2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97"/>
            <a:ext cx="12192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7FA8F79-AC54-4632-852E-9A59B7480FE9}"/>
              </a:ext>
            </a:extLst>
          </p:cNvPr>
          <p:cNvSpPr txBox="1"/>
          <p:nvPr/>
        </p:nvSpPr>
        <p:spPr>
          <a:xfrm>
            <a:off x="981910" y="409905"/>
            <a:ext cx="10352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NOS DIAS ATUAIS EXISTEM POVOS NÔMADES?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3A8D859-B429-4770-BC62-D5CA617B5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4" y="1834523"/>
            <a:ext cx="4915010" cy="322169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96136E4-517A-43E3-A9BC-F8C3F03D8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834523"/>
            <a:ext cx="5238750" cy="318895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DBDD8D-4A7C-466B-96D4-ED71B8B99F73}"/>
              </a:ext>
            </a:extLst>
          </p:cNvPr>
          <p:cNvSpPr txBox="1"/>
          <p:nvPr/>
        </p:nvSpPr>
        <p:spPr>
          <a:xfrm>
            <a:off x="513272" y="5023477"/>
            <a:ext cx="558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BEDUÍNOS -ARGÉLIA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E1777AB-2C23-45AE-A8FB-AA10965D7A14}"/>
              </a:ext>
            </a:extLst>
          </p:cNvPr>
          <p:cNvSpPr txBox="1"/>
          <p:nvPr/>
        </p:nvSpPr>
        <p:spPr>
          <a:xfrm>
            <a:off x="6337542" y="4855493"/>
            <a:ext cx="5238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ABORÍGENES - AUSTRALIANOS</a:t>
            </a:r>
          </a:p>
        </p:txBody>
      </p:sp>
    </p:spTree>
    <p:extLst>
      <p:ext uri="{BB962C8B-B14F-4D97-AF65-F5344CB8AC3E}">
        <p14:creationId xmlns:p14="http://schemas.microsoft.com/office/powerpoint/2010/main" val="5753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8F48A2-F729-4747-9D5A-25BC497F205E}"/>
              </a:ext>
            </a:extLst>
          </p:cNvPr>
          <p:cNvSpPr txBox="1"/>
          <p:nvPr/>
        </p:nvSpPr>
        <p:spPr>
          <a:xfrm>
            <a:off x="943897" y="471948"/>
            <a:ext cx="1036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C3C340-1611-45BD-9D3E-662B223F7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78B8264-93FC-4076-B72B-24D551773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7" y="2398305"/>
            <a:ext cx="5129978" cy="341177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6B3AD79-F9F3-468A-902B-0A9D6F171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28" y="791326"/>
            <a:ext cx="5379366" cy="360964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BE20EF-2BD2-47FC-AE19-CFE20962AF98}"/>
              </a:ext>
            </a:extLst>
          </p:cNvPr>
          <p:cNvSpPr txBox="1"/>
          <p:nvPr/>
        </p:nvSpPr>
        <p:spPr>
          <a:xfrm>
            <a:off x="879987" y="533999"/>
            <a:ext cx="5029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NENETES-SIBÉRIA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55D05C-8A34-4A7E-A3C8-9354D003608F}"/>
              </a:ext>
            </a:extLst>
          </p:cNvPr>
          <p:cNvSpPr txBox="1"/>
          <p:nvPr/>
        </p:nvSpPr>
        <p:spPr>
          <a:xfrm>
            <a:off x="6033427" y="4312349"/>
            <a:ext cx="4881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BANJARA –CIGANOS- ÍNDIA</a:t>
            </a:r>
          </a:p>
        </p:txBody>
      </p:sp>
    </p:spTree>
    <p:extLst>
      <p:ext uri="{BB962C8B-B14F-4D97-AF65-F5344CB8AC3E}">
        <p14:creationId xmlns:p14="http://schemas.microsoft.com/office/powerpoint/2010/main" val="8160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FEC98AD-8D30-46A4-9C34-1A9175BDE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371791"/>
              </p:ext>
            </p:extLst>
          </p:nvPr>
        </p:nvGraphicFramePr>
        <p:xfrm>
          <a:off x="1326775" y="263794"/>
          <a:ext cx="9628096" cy="60957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14048">
                  <a:extLst>
                    <a:ext uri="{9D8B030D-6E8A-4147-A177-3AD203B41FA5}">
                      <a16:colId xmlns:a16="http://schemas.microsoft.com/office/drawing/2014/main" val="1676707478"/>
                    </a:ext>
                  </a:extLst>
                </a:gridCol>
                <a:gridCol w="4814048">
                  <a:extLst>
                    <a:ext uri="{9D8B030D-6E8A-4147-A177-3AD203B41FA5}">
                      <a16:colId xmlns:a16="http://schemas.microsoft.com/office/drawing/2014/main" val="3341965893"/>
                    </a:ext>
                  </a:extLst>
                </a:gridCol>
              </a:tblGrid>
              <a:tr h="695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8537832"/>
                  </a:ext>
                </a:extLst>
              </a:tr>
              <a:tr h="534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66254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9F9B58DF-A6F8-4002-AF1E-7E9574E7A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FE8F6DA-D8CD-44F5-A209-103B2B057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422149"/>
              </p:ext>
            </p:extLst>
          </p:nvPr>
        </p:nvGraphicFramePr>
        <p:xfrm>
          <a:off x="896471" y="527589"/>
          <a:ext cx="10560424" cy="52640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80212">
                  <a:extLst>
                    <a:ext uri="{9D8B030D-6E8A-4147-A177-3AD203B41FA5}">
                      <a16:colId xmlns:a16="http://schemas.microsoft.com/office/drawing/2014/main" val="3671356568"/>
                    </a:ext>
                  </a:extLst>
                </a:gridCol>
                <a:gridCol w="5280212">
                  <a:extLst>
                    <a:ext uri="{9D8B030D-6E8A-4147-A177-3AD203B41FA5}">
                      <a16:colId xmlns:a16="http://schemas.microsoft.com/office/drawing/2014/main" val="2674679248"/>
                    </a:ext>
                  </a:extLst>
                </a:gridCol>
              </a:tblGrid>
              <a:tr h="693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4800" b="1" dirty="0">
                          <a:effectLst/>
                        </a:rPr>
                        <a:t>NÔMADES</a:t>
                      </a:r>
                      <a:endParaRPr lang="pt-BR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4800" b="1" dirty="0">
                          <a:effectLst/>
                        </a:rPr>
                        <a:t>SEDENTÁRIOS</a:t>
                      </a:r>
                      <a:endParaRPr lang="pt-BR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7010128"/>
                  </a:ext>
                </a:extLst>
              </a:tr>
              <a:tr h="4516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4000" b="1" dirty="0">
                          <a:effectLst/>
                        </a:rPr>
                        <a:t>• Não tinham moradia fixa;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4000" b="1" dirty="0">
                          <a:effectLst/>
                        </a:rPr>
                        <a:t>• Caçadores e coletores;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4000" b="1" dirty="0">
                          <a:effectLst/>
                        </a:rPr>
                        <a:t>• Paisagem natural;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4000" b="1" dirty="0">
                          <a:effectLst/>
                        </a:rPr>
                        <a:t>• Não utilizavam o fogo.</a:t>
                      </a:r>
                      <a:endParaRPr lang="pt-B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4000" b="1" dirty="0">
                          <a:effectLst/>
                        </a:rPr>
                        <a:t>• Tinham moradia fixa;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4000" b="1" dirty="0">
                          <a:effectLst/>
                        </a:rPr>
                        <a:t>• Plantavam seu próprio alimento;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4000" b="1" dirty="0">
                          <a:effectLst/>
                        </a:rPr>
                        <a:t>• Paisagem modificada;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4000" b="1" dirty="0">
                          <a:effectLst/>
                        </a:rPr>
                        <a:t>• Utilizavam o fogo.</a:t>
                      </a:r>
                      <a:endParaRPr lang="pt-B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765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18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8F48A2-F729-4747-9D5A-25BC497F205E}"/>
              </a:ext>
            </a:extLst>
          </p:cNvPr>
          <p:cNvSpPr txBox="1"/>
          <p:nvPr/>
        </p:nvSpPr>
        <p:spPr>
          <a:xfrm>
            <a:off x="943897" y="471948"/>
            <a:ext cx="1036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C0A4759-CE99-49A9-B814-0F03BB066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07F323E-6275-46DB-8809-F48BDBCC7C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9582" r="10667" b="18768"/>
          <a:stretch/>
        </p:blipFill>
        <p:spPr>
          <a:xfrm>
            <a:off x="9461125" y="2146419"/>
            <a:ext cx="1253613" cy="89573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C32E344-D803-4154-B6E0-37A7B1841DFB}"/>
              </a:ext>
            </a:extLst>
          </p:cNvPr>
          <p:cNvSpPr txBox="1"/>
          <p:nvPr/>
        </p:nvSpPr>
        <p:spPr>
          <a:xfrm>
            <a:off x="2021423" y="395691"/>
            <a:ext cx="7784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/>
              <a:t>OBJETIVOS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F49D1D28-B7C0-47E9-BB97-AACCF25AAF8D}"/>
              </a:ext>
            </a:extLst>
          </p:cNvPr>
          <p:cNvSpPr/>
          <p:nvPr/>
        </p:nvSpPr>
        <p:spPr>
          <a:xfrm>
            <a:off x="638625" y="1668011"/>
            <a:ext cx="610543" cy="49056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705BE5E-46CB-45ED-A7A0-B98CA10D2D94}"/>
              </a:ext>
            </a:extLst>
          </p:cNvPr>
          <p:cNvSpPr/>
          <p:nvPr/>
        </p:nvSpPr>
        <p:spPr>
          <a:xfrm>
            <a:off x="435935" y="3451217"/>
            <a:ext cx="668471" cy="49056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0C2AF4-D94F-48F5-B39E-482C1E8FF137}"/>
              </a:ext>
            </a:extLst>
          </p:cNvPr>
          <p:cNvSpPr txBox="1"/>
          <p:nvPr/>
        </p:nvSpPr>
        <p:spPr>
          <a:xfrm>
            <a:off x="1226765" y="1468415"/>
            <a:ext cx="99299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/>
              <a:t>COMPREENDER O HOMEM COMO SUJEITO HISTÓRICO.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FB15E2F-4C63-4DF1-B69C-F63C1C29BD1C}"/>
              </a:ext>
            </a:extLst>
          </p:cNvPr>
          <p:cNvSpPr txBox="1"/>
          <p:nvPr/>
        </p:nvSpPr>
        <p:spPr>
          <a:xfrm>
            <a:off x="1104406" y="3277099"/>
            <a:ext cx="1020760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/>
              <a:t>IDENTIFICAR AS DIFERENÇAS CULTURAIS DOS PRIMEIROS GRUPOS HUMANOS NO NOMADISMO E NO SEDENTARISMO</a:t>
            </a:r>
            <a:r>
              <a:rPr lang="pt-BR" sz="4800" b="1" dirty="0"/>
              <a:t>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B51C48B-C401-4AA4-975F-D84986618E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9582" r="10667" b="18768"/>
          <a:stretch/>
        </p:blipFill>
        <p:spPr>
          <a:xfrm>
            <a:off x="10529887" y="4850833"/>
            <a:ext cx="1253613" cy="89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2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8F48A2-F729-4747-9D5A-25BC497F205E}"/>
              </a:ext>
            </a:extLst>
          </p:cNvPr>
          <p:cNvSpPr txBox="1"/>
          <p:nvPr/>
        </p:nvSpPr>
        <p:spPr>
          <a:xfrm>
            <a:off x="943897" y="471948"/>
            <a:ext cx="1036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FF9E513-23DA-4DF7-81E4-896478880E19}"/>
              </a:ext>
            </a:extLst>
          </p:cNvPr>
          <p:cNvSpPr txBox="1"/>
          <p:nvPr/>
        </p:nvSpPr>
        <p:spPr>
          <a:xfrm>
            <a:off x="1246910" y="3883231"/>
            <a:ext cx="285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759C02-669B-4707-B659-0F662C0F7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2A6EA0-3782-435C-BC51-54A92D7D6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89" t="14391" r="30686" b="9227"/>
          <a:stretch/>
        </p:blipFill>
        <p:spPr>
          <a:xfrm>
            <a:off x="313764" y="150141"/>
            <a:ext cx="11564471" cy="65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67DA34A-42CB-4AD3-826C-2440F156D6CC}"/>
              </a:ext>
            </a:extLst>
          </p:cNvPr>
          <p:cNvSpPr txBox="1"/>
          <p:nvPr/>
        </p:nvSpPr>
        <p:spPr>
          <a:xfrm>
            <a:off x="2728452" y="5029507"/>
            <a:ext cx="7285703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/>
              <a:t>HISTÓRIA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F3FA04F-4CBB-4EC5-83E6-E7E26245A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928"/>
            <a:ext cx="12192000" cy="6858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6589D8-57A1-47EA-AD11-C5A8BA373643}"/>
              </a:ext>
            </a:extLst>
          </p:cNvPr>
          <p:cNvSpPr txBox="1"/>
          <p:nvPr/>
        </p:nvSpPr>
        <p:spPr>
          <a:xfrm>
            <a:off x="1935480" y="4535124"/>
            <a:ext cx="83453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HISTÓRIA</a:t>
            </a:r>
          </a:p>
        </p:txBody>
      </p:sp>
    </p:spTree>
    <p:extLst>
      <p:ext uri="{BB962C8B-B14F-4D97-AF65-F5344CB8AC3E}">
        <p14:creationId xmlns:p14="http://schemas.microsoft.com/office/powerpoint/2010/main" val="328140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8684FDC-AA60-43B4-95CA-E1D35347C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580EFB0-00B0-4473-AD9E-0956EC7EB3B9}"/>
              </a:ext>
            </a:extLst>
          </p:cNvPr>
          <p:cNvSpPr txBox="1"/>
          <p:nvPr/>
        </p:nvSpPr>
        <p:spPr>
          <a:xfrm>
            <a:off x="2572631" y="669900"/>
            <a:ext cx="8111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/>
              <a:t>DISCIPLINA HISTÓRIA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D2F44F-13A2-43AE-86D9-B48E92D567A5}"/>
              </a:ext>
            </a:extLst>
          </p:cNvPr>
          <p:cNvSpPr txBox="1"/>
          <p:nvPr/>
        </p:nvSpPr>
        <p:spPr>
          <a:xfrm>
            <a:off x="1683728" y="2355463"/>
            <a:ext cx="10632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/>
              <a:t>QUEM FAZ A HISTÓRIA?</a:t>
            </a:r>
          </a:p>
          <a:p>
            <a:endParaRPr lang="pt-BR" sz="5400" dirty="0"/>
          </a:p>
          <a:p>
            <a:r>
              <a:rPr lang="pt-BR" sz="5400" b="1" dirty="0"/>
              <a:t>PRIMEIROS GRUPOS HUMANOS</a:t>
            </a:r>
            <a:r>
              <a:rPr lang="pt-BR" sz="6000" b="1" dirty="0"/>
              <a:t>.</a:t>
            </a:r>
          </a:p>
        </p:txBody>
      </p:sp>
      <p:sp>
        <p:nvSpPr>
          <p:cNvPr id="5" name="Seta: Divisa 4">
            <a:extLst>
              <a:ext uri="{FF2B5EF4-FFF2-40B4-BE49-F238E27FC236}">
                <a16:creationId xmlns:a16="http://schemas.microsoft.com/office/drawing/2014/main" id="{3AF08FA4-F078-4061-947E-5B4D8334F5A7}"/>
              </a:ext>
            </a:extLst>
          </p:cNvPr>
          <p:cNvSpPr/>
          <p:nvPr/>
        </p:nvSpPr>
        <p:spPr>
          <a:xfrm>
            <a:off x="969386" y="2633521"/>
            <a:ext cx="590485" cy="502597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: Divisa 5">
            <a:extLst>
              <a:ext uri="{FF2B5EF4-FFF2-40B4-BE49-F238E27FC236}">
                <a16:creationId xmlns:a16="http://schemas.microsoft.com/office/drawing/2014/main" id="{0DF0B4B0-C423-4AF8-AFBB-CDD89E22F20A}"/>
              </a:ext>
            </a:extLst>
          </p:cNvPr>
          <p:cNvSpPr/>
          <p:nvPr/>
        </p:nvSpPr>
        <p:spPr>
          <a:xfrm>
            <a:off x="969385" y="4268860"/>
            <a:ext cx="590485" cy="502597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2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8F48A2-F729-4747-9D5A-25BC497F205E}"/>
              </a:ext>
            </a:extLst>
          </p:cNvPr>
          <p:cNvSpPr txBox="1"/>
          <p:nvPr/>
        </p:nvSpPr>
        <p:spPr>
          <a:xfrm>
            <a:off x="943897" y="471948"/>
            <a:ext cx="1036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86712C-7963-45C4-A7B5-9007C3FD4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C32E344-D803-4154-B6E0-37A7B1841DFB}"/>
              </a:ext>
            </a:extLst>
          </p:cNvPr>
          <p:cNvSpPr txBox="1"/>
          <p:nvPr/>
        </p:nvSpPr>
        <p:spPr>
          <a:xfrm>
            <a:off x="2141679" y="452751"/>
            <a:ext cx="7784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/>
              <a:t>OBJETIVOS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FB15E2F-4C63-4DF1-B69C-F63C1C29BD1C}"/>
              </a:ext>
            </a:extLst>
          </p:cNvPr>
          <p:cNvSpPr txBox="1"/>
          <p:nvPr/>
        </p:nvSpPr>
        <p:spPr>
          <a:xfrm>
            <a:off x="2344993" y="3542927"/>
            <a:ext cx="80553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/>
              <a:t>IDENTIFICAR AS DIFERENÇAS CULTURAIS DOS PRIMEIROS GRUPOS HUMANOS.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0C2AF4-D94F-48F5-B39E-482C1E8FF137}"/>
              </a:ext>
            </a:extLst>
          </p:cNvPr>
          <p:cNvSpPr txBox="1"/>
          <p:nvPr/>
        </p:nvSpPr>
        <p:spPr>
          <a:xfrm>
            <a:off x="2477728" y="1706910"/>
            <a:ext cx="7922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/>
              <a:t>COMPREENDER O HOMEM COMO SUJEITO HISTÓRICO.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F49D1D28-B7C0-47E9-BB97-AACCF25AAF8D}"/>
              </a:ext>
            </a:extLst>
          </p:cNvPr>
          <p:cNvSpPr/>
          <p:nvPr/>
        </p:nvSpPr>
        <p:spPr>
          <a:xfrm>
            <a:off x="1434805" y="1907598"/>
            <a:ext cx="910188" cy="56901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705BE5E-46CB-45ED-A7A0-B98CA10D2D94}"/>
              </a:ext>
            </a:extLst>
          </p:cNvPr>
          <p:cNvSpPr/>
          <p:nvPr/>
        </p:nvSpPr>
        <p:spPr>
          <a:xfrm>
            <a:off x="1182329" y="3694471"/>
            <a:ext cx="910189" cy="569010"/>
          </a:xfrm>
          <a:prstGeom prst="rightArrow">
            <a:avLst>
              <a:gd name="adj1" fmla="val 50000"/>
              <a:gd name="adj2" fmla="val 4740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14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FCD069C-3682-4178-BFAD-AAEBD345B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CFC22C9-5197-4429-9943-7ABF2FF712BD}"/>
              </a:ext>
            </a:extLst>
          </p:cNvPr>
          <p:cNvSpPr txBox="1"/>
          <p:nvPr/>
        </p:nvSpPr>
        <p:spPr>
          <a:xfrm>
            <a:off x="1910500" y="491210"/>
            <a:ext cx="8509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/>
              <a:t>QUEM FAZ A HISTÓRIA?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63095B-9072-437A-8941-226F7E57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0"/>
          <a:stretch/>
        </p:blipFill>
        <p:spPr>
          <a:xfrm>
            <a:off x="824753" y="1370047"/>
            <a:ext cx="10434918" cy="485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7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121875A-9824-4CCA-B82D-FDE68CE89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E152D8B-8872-4AB6-9D8F-804428BED152}"/>
              </a:ext>
            </a:extLst>
          </p:cNvPr>
          <p:cNvSpPr txBox="1"/>
          <p:nvPr/>
        </p:nvSpPr>
        <p:spPr>
          <a:xfrm>
            <a:off x="1651818" y="463727"/>
            <a:ext cx="9409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MASCOTES DA DISCIPLINA HISTÓRIA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795A91-50AF-4C69-A366-18C0DC9DA4E0}"/>
              </a:ext>
            </a:extLst>
          </p:cNvPr>
          <p:cNvSpPr txBox="1"/>
          <p:nvPr/>
        </p:nvSpPr>
        <p:spPr>
          <a:xfrm>
            <a:off x="1611079" y="3156155"/>
            <a:ext cx="2802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/>
              <a:t>PEDRO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A53428-880E-43F2-8219-6A680ED38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4250405" y="1502691"/>
            <a:ext cx="3691190" cy="451939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0F89CC2-85A6-41ED-B7FF-49ED5EED4A9F}"/>
              </a:ext>
            </a:extLst>
          </p:cNvPr>
          <p:cNvSpPr txBox="1"/>
          <p:nvPr/>
        </p:nvSpPr>
        <p:spPr>
          <a:xfrm>
            <a:off x="8731045" y="3111910"/>
            <a:ext cx="233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/>
              <a:t>LAURA</a:t>
            </a:r>
          </a:p>
        </p:txBody>
      </p:sp>
    </p:spTree>
    <p:extLst>
      <p:ext uri="{BB962C8B-B14F-4D97-AF65-F5344CB8AC3E}">
        <p14:creationId xmlns:p14="http://schemas.microsoft.com/office/powerpoint/2010/main" val="72496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8F48A2-F729-4747-9D5A-25BC497F205E}"/>
              </a:ext>
            </a:extLst>
          </p:cNvPr>
          <p:cNvSpPr txBox="1"/>
          <p:nvPr/>
        </p:nvSpPr>
        <p:spPr>
          <a:xfrm>
            <a:off x="943897" y="471948"/>
            <a:ext cx="1036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2605D2D-487B-4272-8686-331986706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53C09CE-9A05-46C4-8AC2-F8C4C402ED9E}"/>
              </a:ext>
            </a:extLst>
          </p:cNvPr>
          <p:cNvSpPr txBox="1"/>
          <p:nvPr/>
        </p:nvSpPr>
        <p:spPr>
          <a:xfrm>
            <a:off x="1244420" y="471948"/>
            <a:ext cx="10003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 POR QUE SOMOS SUJEITO HISTÓRICO?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7FE8BDC-CD60-4B4B-B8BC-5639F964E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r="7861"/>
          <a:stretch/>
        </p:blipFill>
        <p:spPr>
          <a:xfrm>
            <a:off x="1094624" y="2090551"/>
            <a:ext cx="10003682" cy="39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5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8F48A2-F729-4747-9D5A-25BC497F205E}"/>
              </a:ext>
            </a:extLst>
          </p:cNvPr>
          <p:cNvSpPr txBox="1"/>
          <p:nvPr/>
        </p:nvSpPr>
        <p:spPr>
          <a:xfrm>
            <a:off x="943897" y="471948"/>
            <a:ext cx="1036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A17B44-93A2-49E7-9823-960A41D8A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4869972-0FB0-47A9-9E89-AB38D4D7E9BD}"/>
              </a:ext>
            </a:extLst>
          </p:cNvPr>
          <p:cNvSpPr txBox="1"/>
          <p:nvPr/>
        </p:nvSpPr>
        <p:spPr>
          <a:xfrm>
            <a:off x="943896" y="648210"/>
            <a:ext cx="1036811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400" b="1" dirty="0"/>
              <a:t>	</a:t>
            </a:r>
            <a:r>
              <a:rPr lang="pt-BR" sz="4800" b="1" dirty="0"/>
              <a:t>PORQUE CONSTRUÍMOS A NOSSA PRÓPRIA HISTÓRIA, OU SEJA, INTERVIMOS NO MEIO SOCIAL, CULTURAL E AMBIENTAL EM QUE VIVEMOS. PORTANTO, TODO FATO HISTÓRICO POSSSUÍ UM SUJEITO OU VÁRIOS SUJEITOS HISTÓRICOS.</a:t>
            </a:r>
          </a:p>
        </p:txBody>
      </p:sp>
    </p:spTree>
    <p:extLst>
      <p:ext uri="{BB962C8B-B14F-4D97-AF65-F5344CB8AC3E}">
        <p14:creationId xmlns:p14="http://schemas.microsoft.com/office/powerpoint/2010/main" val="395781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8F48A2-F729-4747-9D5A-25BC497F205E}"/>
              </a:ext>
            </a:extLst>
          </p:cNvPr>
          <p:cNvSpPr txBox="1"/>
          <p:nvPr/>
        </p:nvSpPr>
        <p:spPr>
          <a:xfrm>
            <a:off x="943897" y="471948"/>
            <a:ext cx="1036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040BCB-F26A-4A25-9E11-2543CD3FB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0" y="16836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C31FBEE-B10F-485C-8B60-F22015F670CD}"/>
              </a:ext>
            </a:extLst>
          </p:cNvPr>
          <p:cNvSpPr txBox="1"/>
          <p:nvPr/>
        </p:nvSpPr>
        <p:spPr>
          <a:xfrm>
            <a:off x="2105561" y="358756"/>
            <a:ext cx="8223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MUDANÇA DE CONCEITO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45F0A8-BA25-44DC-B70A-38DAC5F5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7" y="1908307"/>
            <a:ext cx="4309297" cy="432750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74B598E-B696-4DA5-B9D0-BE2C76860700}"/>
              </a:ext>
            </a:extLst>
          </p:cNvPr>
          <p:cNvSpPr txBox="1"/>
          <p:nvPr/>
        </p:nvSpPr>
        <p:spPr>
          <a:xfrm>
            <a:off x="897929" y="1083863"/>
            <a:ext cx="3731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D. PEDRO I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77578E4-451E-4D67-B721-34798DC0B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80" y="1296392"/>
            <a:ext cx="4814384" cy="423288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A216767-E0B8-4664-A2F0-B96C23D62351}"/>
              </a:ext>
            </a:extLst>
          </p:cNvPr>
          <p:cNvSpPr txBox="1"/>
          <p:nvPr/>
        </p:nvSpPr>
        <p:spPr>
          <a:xfrm>
            <a:off x="6165190" y="5505052"/>
            <a:ext cx="481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SANTOS DUMONT</a:t>
            </a:r>
          </a:p>
        </p:txBody>
      </p:sp>
    </p:spTree>
    <p:extLst>
      <p:ext uri="{BB962C8B-B14F-4D97-AF65-F5344CB8AC3E}">
        <p14:creationId xmlns:p14="http://schemas.microsoft.com/office/powerpoint/2010/main" val="68574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243</Words>
  <Application>Microsoft Office PowerPoint</Application>
  <PresentationFormat>Widescreen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Andreza Lima</dc:creator>
  <cp:lastModifiedBy>Andreza Lima</cp:lastModifiedBy>
  <cp:revision>47</cp:revision>
  <dcterms:created xsi:type="dcterms:W3CDTF">2021-02-05T17:25:41Z</dcterms:created>
  <dcterms:modified xsi:type="dcterms:W3CDTF">2021-02-22T12:40:24Z</dcterms:modified>
</cp:coreProperties>
</file>