
<file path=[Content_Types].xml><?xml version="1.0" encoding="utf-8"?>
<Types xmlns="http://schemas.openxmlformats.org/package/2006/content-types">
  <Default Extension="png" ContentType="image/png"/>
  <Default Extension="jpeg" ContentType="image/jpeg"/>
  <Default Extension="glb" ContentType="model/gltf.binary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1"/>
  </p:notesMasterIdLst>
  <p:sldIdLst>
    <p:sldId id="262" r:id="rId3"/>
    <p:sldId id="270" r:id="rId4"/>
    <p:sldId id="263" r:id="rId5"/>
    <p:sldId id="293" r:id="rId6"/>
    <p:sldId id="285" r:id="rId7"/>
    <p:sldId id="277" r:id="rId8"/>
    <p:sldId id="294" r:id="rId9"/>
    <p:sldId id="303" r:id="rId10"/>
    <p:sldId id="280" r:id="rId11"/>
    <p:sldId id="289" r:id="rId12"/>
    <p:sldId id="272" r:id="rId13"/>
    <p:sldId id="287" r:id="rId14"/>
    <p:sldId id="274" r:id="rId15"/>
    <p:sldId id="288" r:id="rId16"/>
    <p:sldId id="259" r:id="rId17"/>
    <p:sldId id="301" r:id="rId18"/>
    <p:sldId id="302" r:id="rId19"/>
    <p:sldId id="265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7E74"/>
    <a:srgbClr val="65F765"/>
    <a:srgbClr val="2ED2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26" autoAdjust="0"/>
    <p:restoredTop sz="94291" autoAdjust="0"/>
  </p:normalViewPr>
  <p:slideViewPr>
    <p:cSldViewPr snapToGrid="0">
      <p:cViewPr varScale="1">
        <p:scale>
          <a:sx n="70" d="100"/>
          <a:sy n="70" d="100"/>
        </p:scale>
        <p:origin x="55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6ACB9-5E14-4BC7-A895-5AED4ACF92B3}" type="datetimeFigureOut">
              <a:rPr lang="pt-BR" smtClean="0"/>
              <a:t>21/12/2021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362DC-7147-440F-8582-3C0B209B84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2292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FDBDBE-B70B-49D6-9C6F-A3A9B815A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D6EC19-E4CE-43E9-8E8B-BB921C5A1E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4D59362-A2E3-4D00-A6E2-F9C34304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92C9-DA5A-4EA2-BDFA-6D1D363469DA}" type="datetimeFigureOut">
              <a:rPr lang="pt-BR" smtClean="0"/>
              <a:t>21/12/2021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BC986AC-E02A-423A-8E04-A41D11521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3BDB403-B2D4-4522-944C-4A073029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30E8-D876-490F-B689-63B834E2D5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983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ECB759-81DD-4782-AC9F-D7739E87B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D51FBD4-810E-4982-ABE1-865EF93365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4937884-C660-4B6C-9020-64C6C84CE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92C9-DA5A-4EA2-BDFA-6D1D363469DA}" type="datetimeFigureOut">
              <a:rPr lang="pt-BR" smtClean="0"/>
              <a:t>21/12/2021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A05B30-B67B-4E52-BAB7-B34610DB6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D88D771-EDE7-487C-AF5F-B5E316600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30E8-D876-490F-B689-63B834E2D5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6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B88CDBE-6BE4-45B1-B3A7-F722447994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2420C26-031E-4715-900E-3F67B346F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8D58397-7B97-4108-BE25-AAEF7F418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92C9-DA5A-4EA2-BDFA-6D1D363469DA}" type="datetimeFigureOut">
              <a:rPr lang="pt-BR" smtClean="0"/>
              <a:t>21/12/2021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39C1B2-204B-43EA-A29E-18D629F88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D00AC7E-3932-405C-BCA5-5C94D038B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30E8-D876-490F-B689-63B834E2D5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043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D912B-6390-4353-84C9-BD24C4A253F6}" type="datetimeFigureOut">
              <a:rPr lang="pt-BR" smtClean="0"/>
              <a:t>21/12/2021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C533-ED7B-4BC9-8CED-FF281B819F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4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D912B-6390-4353-84C9-BD24C4A253F6}" type="datetimeFigureOut">
              <a:rPr lang="pt-BR" smtClean="0"/>
              <a:t>21/12/2021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C533-ED7B-4BC9-8CED-FF281B819F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820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D912B-6390-4353-84C9-BD24C4A253F6}" type="datetimeFigureOut">
              <a:rPr lang="pt-BR" smtClean="0"/>
              <a:t>21/12/2021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C533-ED7B-4BC9-8CED-FF281B819F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983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D912B-6390-4353-84C9-BD24C4A253F6}" type="datetimeFigureOut">
              <a:rPr lang="pt-BR" smtClean="0"/>
              <a:t>21/12/2021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C533-ED7B-4BC9-8CED-FF281B819F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791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D912B-6390-4353-84C9-BD24C4A253F6}" type="datetimeFigureOut">
              <a:rPr lang="pt-BR" smtClean="0"/>
              <a:t>21/12/2021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C533-ED7B-4BC9-8CED-FF281B819F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562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D912B-6390-4353-84C9-BD24C4A253F6}" type="datetimeFigureOut">
              <a:rPr lang="pt-BR" smtClean="0"/>
              <a:t>21/12/2021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C533-ED7B-4BC9-8CED-FF281B819F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508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D912B-6390-4353-84C9-BD24C4A253F6}" type="datetimeFigureOut">
              <a:rPr lang="pt-BR" smtClean="0"/>
              <a:t>21/12/2021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C533-ED7B-4BC9-8CED-FF281B819F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726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D912B-6390-4353-84C9-BD24C4A253F6}" type="datetimeFigureOut">
              <a:rPr lang="pt-BR" smtClean="0"/>
              <a:t>21/12/2021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C533-ED7B-4BC9-8CED-FF281B819F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966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6D43A4-5BFB-4AF7-9E48-600B29B50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E580A1D-9CEE-4927-97A7-D0C833949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2E4CDB-D775-4E5A-858B-B7E9907D2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92C9-DA5A-4EA2-BDFA-6D1D363469DA}" type="datetimeFigureOut">
              <a:rPr lang="pt-BR" smtClean="0"/>
              <a:t>21/12/2021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0D9AC3C-ED95-465F-9BF2-4610E93B0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5D09321-4966-4CA0-BBB5-346759E5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30E8-D876-490F-B689-63B834E2D5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300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D912B-6390-4353-84C9-BD24C4A253F6}" type="datetimeFigureOut">
              <a:rPr lang="pt-BR" smtClean="0"/>
              <a:t>21/12/2021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C533-ED7B-4BC9-8CED-FF281B819F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143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D912B-6390-4353-84C9-BD24C4A253F6}" type="datetimeFigureOut">
              <a:rPr lang="pt-BR" smtClean="0"/>
              <a:t>21/12/2021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C533-ED7B-4BC9-8CED-FF281B819F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733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D912B-6390-4353-84C9-BD24C4A253F6}" type="datetimeFigureOut">
              <a:rPr lang="pt-BR" smtClean="0"/>
              <a:t>21/12/2021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C533-ED7B-4BC9-8CED-FF281B819F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794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52A899-78B6-4713-A5AA-CC1DAE59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96F387F-8519-43B8-8A16-2918D3498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29B4BE4-B368-4BCB-92A8-B2EE3285A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92C9-DA5A-4EA2-BDFA-6D1D363469DA}" type="datetimeFigureOut">
              <a:rPr lang="pt-BR" smtClean="0"/>
              <a:t>21/12/2021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1503887-3A8A-4B4E-9473-D411D8E27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3E99DC-F1B1-4A4B-BF9E-ED556CC0B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30E8-D876-490F-B689-63B834E2D5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776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7BE794-CED6-477F-A351-DA9CB3BAF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C68AF9-ED41-438A-B972-60F19A264D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47B7E40-CE13-4346-B00B-7CDEDF565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DEBF14C-8BED-4E50-85D9-14719C720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92C9-DA5A-4EA2-BDFA-6D1D363469DA}" type="datetimeFigureOut">
              <a:rPr lang="pt-BR" smtClean="0"/>
              <a:t>21/12/2021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EE05B01-2684-49A8-9E72-9F54ED680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0545A5C-7AA3-456A-A8B4-CA63C9A72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30E8-D876-490F-B689-63B834E2D5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736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81AE25-E4BE-4A22-AA45-815AFD8BB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C475776-A64A-4081-8D0B-5551FD9EF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C3F1DBF-79B9-4E1C-A17F-DA5FAA4F81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6771632-EEBD-4F12-A47F-8E9E362D67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8144065-6F5C-442E-9CDC-1230C74578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AB43217-07C2-46BF-8059-E68F7F834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92C9-DA5A-4EA2-BDFA-6D1D363469DA}" type="datetimeFigureOut">
              <a:rPr lang="pt-BR" smtClean="0"/>
              <a:t>21/12/2021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2B4FECF-6295-4999-987C-9DA66060E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DF79C22-5933-49D6-96F9-696B7EB67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30E8-D876-490F-B689-63B834E2D5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152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1F89F0-C20C-4ECC-A524-D3C91DF9F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5553FB3-1DB3-4420-B375-5F8D71194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92C9-DA5A-4EA2-BDFA-6D1D363469DA}" type="datetimeFigureOut">
              <a:rPr lang="pt-BR" smtClean="0"/>
              <a:t>21/12/2021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2259E79-BC59-45FE-BB59-84C297EEC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548011D-138C-42C0-9F13-7BC2BE702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30E8-D876-490F-B689-63B834E2D5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063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4500559-F74F-4EC1-94A7-6010CB163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92C9-DA5A-4EA2-BDFA-6D1D363469DA}" type="datetimeFigureOut">
              <a:rPr lang="pt-BR" smtClean="0"/>
              <a:t>21/12/2021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8CABB9B-456D-403F-B713-E3D1EF1BA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3A34205-6A59-4CBA-87BB-0406D772D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30E8-D876-490F-B689-63B834E2D5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100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F31CF0-E399-4520-AD4D-6EEC65715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26E428E-D9CB-4CC3-8BEF-15583C513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139996D-033F-478C-A4BB-4CBCC1816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CFB9365-2B03-4C19-8E71-064B329A5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92C9-DA5A-4EA2-BDFA-6D1D363469DA}" type="datetimeFigureOut">
              <a:rPr lang="pt-BR" smtClean="0"/>
              <a:t>21/12/2021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B00E809-3EE4-4187-A10D-36C93F0DD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32DF78D-2431-4B45-9610-245606FDF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30E8-D876-490F-B689-63B834E2D5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339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880A51-1E6E-4C75-8287-03F110AE3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6DEC5D8-DBDD-4A92-9E12-966AE54242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D3D6D5B-1192-416F-9785-F29753CF4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0E78F0-5039-4612-A72A-1468EF11A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92C9-DA5A-4EA2-BDFA-6D1D363469DA}" type="datetimeFigureOut">
              <a:rPr lang="pt-BR" smtClean="0"/>
              <a:t>21/12/2021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CB94C4-2476-49C4-A9CA-5B965E3AA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328C3F6-5A09-4BB5-A169-412BFADDF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30E8-D876-490F-B689-63B834E2D5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934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6C0E17C-7DCC-410F-B01E-6D0C99F42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DB82C6D-0867-4F89-8FB7-F3C6F46A3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A8FBE40-EE5D-4C68-90AB-8852142FB2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992C9-DA5A-4EA2-BDFA-6D1D363469DA}" type="datetimeFigureOut">
              <a:rPr lang="pt-BR" smtClean="0"/>
              <a:t>21/12/2021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C63786-0D6B-420F-A225-1937BBA031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2FBF7-B2FB-41B5-AC3B-700CAC9E91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F30E8-D876-490F-B689-63B834E2D5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772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D912B-6390-4353-84C9-BD24C4A253F6}" type="datetimeFigureOut">
              <a:rPr lang="pt-BR" smtClean="0"/>
              <a:t>21/12/2021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DC533-ED7B-4BC9-8CED-FF281B819F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4986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.JPG"/><Relationship Id="rId7" Type="http://schemas.openxmlformats.org/officeDocument/2006/relationships/hyperlink" Target="http://www.cienciasnatureza.com/2013/03/imagens-da-natureza-9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www.cienciasnatureza.com/2015/10/imagens-da-natureza-por-do-sol-em.html" TargetMode="External"/><Relationship Id="rId9" Type="http://schemas.openxmlformats.org/officeDocument/2006/relationships/hyperlink" Target="http://eternosaprendizes.com/2009/04/03/metodos-propostos-para-deteccao-de-exoluas/exolua-gigante-orbitando-um-exoplaneta-joviano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bahiarun.com.br/2011/dicas/respire-pela-boc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www.orientacionandujar.es/2015/06/17/mas-de-70-experimentos-ideales-para-infantil-primaria-y-para-hacer-en-casa/" TargetMode="Externa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https://openclipart.org/detail/280284/human-body" TargetMode="External"/><Relationship Id="rId3" Type="http://schemas.openxmlformats.org/officeDocument/2006/relationships/image" Target="../media/image7.jpg"/><Relationship Id="rId7" Type="http://schemas.openxmlformats.org/officeDocument/2006/relationships/hyperlink" Target="https://gl.wiktionary.org/wiki/m%C3%BAsculo" TargetMode="External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g"/><Relationship Id="rId11" Type="http://schemas.openxmlformats.org/officeDocument/2006/relationships/hyperlink" Target="https://pixabay.com/pt/esqueleto-ossos-anatomia-humano-1561177/" TargetMode="External"/><Relationship Id="rId5" Type="http://schemas.openxmlformats.org/officeDocument/2006/relationships/hyperlink" Target="https://creativecommons.org/licenses/by-sa/3.0/" TargetMode="External"/><Relationship Id="rId10" Type="http://schemas.openxmlformats.org/officeDocument/2006/relationships/image" Target="../media/image10.png"/><Relationship Id="rId4" Type="http://schemas.openxmlformats.org/officeDocument/2006/relationships/hyperlink" Target="https://pt.wikipedia.org/wiki/Pele" TargetMode="External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4C4762C-F20F-4AF1-B907-B9DDDBB44C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965" y="116205"/>
            <a:ext cx="1519666" cy="92011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95955E4-8DF3-424E-BDB7-9D8507CAA51A}"/>
              </a:ext>
            </a:extLst>
          </p:cNvPr>
          <p:cNvSpPr txBox="1"/>
          <p:nvPr/>
        </p:nvSpPr>
        <p:spPr>
          <a:xfrm rot="21132897">
            <a:off x="3882252" y="2136338"/>
            <a:ext cx="46377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latin typeface="Arial Black" panose="020B0A04020102020204" pitchFamily="34" charset="0"/>
              </a:rPr>
              <a:t>CIÊNCIAS DA NATUREZA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B339A26-EFC0-4BBD-8DAA-B56EC9AFBF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 rot="21239011">
            <a:off x="977461" y="310821"/>
            <a:ext cx="3811246" cy="185960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5969880-0919-4F86-B833-916BF1FA3936}"/>
              </a:ext>
            </a:extLst>
          </p:cNvPr>
          <p:cNvSpPr txBox="1"/>
          <p:nvPr/>
        </p:nvSpPr>
        <p:spPr>
          <a:xfrm>
            <a:off x="1053616" y="2277938"/>
            <a:ext cx="31708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hlinkClick r:id="rId4" tooltip="http://www.cienciasnatureza.com/2015/10/imagens-da-natureza-por-do-sol-em.html"/>
              </a:rPr>
              <a:t>Esta Foto</a:t>
            </a:r>
            <a:r>
              <a:rPr lang="pt-BR" sz="800" dirty="0"/>
              <a:t> de Autor Desconhecido está licenciado em </a:t>
            </a:r>
            <a:r>
              <a:rPr lang="pt-BR" sz="800" dirty="0">
                <a:hlinkClick r:id="rId5" tooltip="https://creativecommons.org/licenses/by-nc-nd/3.0/"/>
              </a:rPr>
              <a:t>CC BY-NC-ND</a:t>
            </a:r>
            <a:endParaRPr lang="pt-BR" sz="80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3DEFC73-BF0F-43CA-9775-741C3CB40C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 rot="373186">
            <a:off x="9367105" y="3460443"/>
            <a:ext cx="2336849" cy="246560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0564BA79-222C-4E74-A672-3033EC074977}"/>
              </a:ext>
            </a:extLst>
          </p:cNvPr>
          <p:cNvSpPr txBox="1"/>
          <p:nvPr/>
        </p:nvSpPr>
        <p:spPr>
          <a:xfrm>
            <a:off x="9778086" y="6099264"/>
            <a:ext cx="1690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hlinkClick r:id="rId7" tooltip="http://www.cienciasnatureza.com/2013/03/imagens-da-natureza-9.html"/>
              </a:rPr>
              <a:t>Esta Foto</a:t>
            </a:r>
            <a:r>
              <a:rPr lang="pt-BR" sz="800" dirty="0"/>
              <a:t> de Autor Desconhecido está licenciado em </a:t>
            </a:r>
            <a:r>
              <a:rPr lang="pt-BR" sz="800" dirty="0">
                <a:hlinkClick r:id="rId5" tooltip="https://creativecommons.org/licenses/by-nc-nd/3.0/"/>
              </a:rPr>
              <a:t>CC BY-NC-ND</a:t>
            </a:r>
            <a:endParaRPr lang="pt-BR" sz="800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DFEEB972-8FB4-47E2-81DA-7EE075DDB57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 rot="21324719">
            <a:off x="256547" y="3618611"/>
            <a:ext cx="3144868" cy="2358651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6C6B0ED0-F8AC-4F5C-A0B5-B742C85F3A7F}"/>
              </a:ext>
            </a:extLst>
          </p:cNvPr>
          <p:cNvSpPr txBox="1"/>
          <p:nvPr/>
        </p:nvSpPr>
        <p:spPr>
          <a:xfrm>
            <a:off x="570812" y="6309770"/>
            <a:ext cx="2516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hlinkClick r:id="rId9" tooltip="http://eternosaprendizes.com/2009/04/03/metodos-propostos-para-deteccao-de-exoluas/exolua-gigante-orbitando-um-exoplaneta-joviano/"/>
              </a:rPr>
              <a:t>Esta Foto</a:t>
            </a:r>
            <a:r>
              <a:rPr lang="pt-BR" sz="900" dirty="0"/>
              <a:t> de Autor Desconhecido está licenciado em </a:t>
            </a:r>
            <a:r>
              <a:rPr lang="pt-BR" sz="900" dirty="0">
                <a:hlinkClick r:id="rId5" tooltip="https://creativecommons.org/licenses/by-nc-nd/3.0/"/>
              </a:rPr>
              <a:t>CC BY-NC-ND</a:t>
            </a:r>
            <a:endParaRPr lang="pt-BR" sz="9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865AF36-3AD1-4EC8-B098-FE0378411B4F}"/>
              </a:ext>
            </a:extLst>
          </p:cNvPr>
          <p:cNvSpPr txBox="1"/>
          <p:nvPr/>
        </p:nvSpPr>
        <p:spPr>
          <a:xfrm flipH="1">
            <a:off x="3842741" y="5976153"/>
            <a:ext cx="5179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PROFESSORA: DIRCE  VASELECHEN</a:t>
            </a:r>
          </a:p>
        </p:txBody>
      </p:sp>
    </p:spTree>
    <p:extLst>
      <p:ext uri="{BB962C8B-B14F-4D97-AF65-F5344CB8AC3E}">
        <p14:creationId xmlns:p14="http://schemas.microsoft.com/office/powerpoint/2010/main" val="91682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4C4762C-F20F-4AF1-B907-B9DDDBB44C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965" y="116205"/>
            <a:ext cx="1519666" cy="920115"/>
          </a:xfrm>
          <a:prstGeom prst="rect">
            <a:avLst/>
          </a:prstGeom>
        </p:spPr>
      </p:pic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7FD25971-8A3F-4433-A89B-56CCA0D53EBA}"/>
              </a:ext>
            </a:extLst>
          </p:cNvPr>
          <p:cNvSpPr/>
          <p:nvPr/>
        </p:nvSpPr>
        <p:spPr>
          <a:xfrm>
            <a:off x="2581585" y="229900"/>
            <a:ext cx="6002740" cy="50258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3600" b="1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Respiramos porque precisamos trazer o oxigênio para o nosso organismo.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8FF3404A-A480-46A6-9331-C4E550BB5C02}"/>
              </a:ext>
            </a:extLst>
          </p:cNvPr>
          <p:cNvSpPr/>
          <p:nvPr/>
        </p:nvSpPr>
        <p:spPr>
          <a:xfrm>
            <a:off x="2948944" y="799364"/>
            <a:ext cx="6002740" cy="50258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RESPIRAMOS PORQUE A RESPIRAÇÃO É ALGO ESSENCIAL PARA A VIDA.</a:t>
            </a:r>
            <a:endParaRPr lang="pt-BR" sz="4000" dirty="0"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EB4EDA5F-AFDC-445C-B497-AF5A5EDFA2EB}"/>
              </a:ext>
            </a:extLst>
          </p:cNvPr>
          <p:cNvSpPr/>
          <p:nvPr/>
        </p:nvSpPr>
        <p:spPr>
          <a:xfrm>
            <a:off x="3316302" y="1368828"/>
            <a:ext cx="6002740" cy="50258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4000" b="1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RESPIRAMOS PARA VIVER.</a:t>
            </a:r>
          </a:p>
          <a:p>
            <a:pPr lvl="0" algn="just"/>
            <a:endParaRPr lang="pt-BR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D9B2D9F3-CDAC-4075-9DD1-19E6AA41DFD1}"/>
              </a:ext>
            </a:extLst>
          </p:cNvPr>
          <p:cNvSpPr/>
          <p:nvPr/>
        </p:nvSpPr>
        <p:spPr>
          <a:xfrm>
            <a:off x="3832642" y="1938292"/>
            <a:ext cx="6002740" cy="50258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4000" b="1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HIPÓTESES</a:t>
            </a:r>
          </a:p>
          <a:p>
            <a:pPr lvl="0" algn="just"/>
            <a:endParaRPr lang="pt-BR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94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4C4762C-F20F-4AF1-B907-B9DDDBB44C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965" y="116205"/>
            <a:ext cx="1519666" cy="920115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4CB5A8C4-3EBE-42F1-84DA-EE69B8ACE09D}"/>
              </a:ext>
            </a:extLst>
          </p:cNvPr>
          <p:cNvSpPr txBox="1"/>
          <p:nvPr/>
        </p:nvSpPr>
        <p:spPr>
          <a:xfrm>
            <a:off x="2181307" y="1842654"/>
            <a:ext cx="6533202" cy="27666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571500" lvl="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40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INSPIRAÇÃO,</a:t>
            </a:r>
          </a:p>
          <a:p>
            <a:pPr marL="571500" lvl="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40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EXPIRAÇÃO,</a:t>
            </a:r>
          </a:p>
          <a:p>
            <a:pPr marL="571500" lvl="0" indent="-5715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40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TROCAS GASOSAS.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FC2D040-43AE-4B60-AD26-33E9B36EE3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9279777" y="3603914"/>
            <a:ext cx="2238375" cy="24765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618031E-AD6C-4313-8A97-5CAF8A367FD1}"/>
              </a:ext>
            </a:extLst>
          </p:cNvPr>
          <p:cNvSpPr txBox="1"/>
          <p:nvPr/>
        </p:nvSpPr>
        <p:spPr>
          <a:xfrm>
            <a:off x="9279777" y="6080414"/>
            <a:ext cx="2238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4" tooltip="http://bahiarun.com.br/2011/dicas/respire-pela-boca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5" tooltip="https://creativecommons.org/licenses/by-sa/3.0/"/>
              </a:rPr>
              <a:t>CC BY-SA</a:t>
            </a:r>
            <a:endParaRPr lang="pt-BR" sz="900"/>
          </a:p>
        </p:txBody>
      </p:sp>
    </p:spTree>
    <p:extLst>
      <p:ext uri="{BB962C8B-B14F-4D97-AF65-F5344CB8AC3E}">
        <p14:creationId xmlns:p14="http://schemas.microsoft.com/office/powerpoint/2010/main" val="25213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4C4762C-F20F-4AF1-B907-B9DDDBB44C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965" y="116205"/>
            <a:ext cx="1519666" cy="920115"/>
          </a:xfrm>
          <a:prstGeom prst="rect">
            <a:avLst/>
          </a:prstGeom>
        </p:spPr>
      </p:pic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B285560C-FB63-47F8-8184-78EEA0FC73A9}"/>
              </a:ext>
            </a:extLst>
          </p:cNvPr>
          <p:cNvSpPr/>
          <p:nvPr/>
        </p:nvSpPr>
        <p:spPr>
          <a:xfrm>
            <a:off x="1824038" y="295996"/>
            <a:ext cx="7887998" cy="12333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tx1"/>
                </a:solidFill>
                <a:latin typeface="Arial Black" panose="020B0A04020102020204" pitchFamily="34" charset="0"/>
              </a:rPr>
              <a:t>SISTEMA RESPIRATÓRIO</a:t>
            </a:r>
          </a:p>
        </p:txBody>
      </p:sp>
      <p:pic>
        <p:nvPicPr>
          <p:cNvPr id="2050" name="Picture 2" descr="Resultado de imagem para sistema respiratorio">
            <a:extLst>
              <a:ext uri="{FF2B5EF4-FFF2-40B4-BE49-F238E27FC236}">
                <a16:creationId xmlns:a16="http://schemas.microsoft.com/office/drawing/2014/main" id="{AF8D9EEA-6E6C-4D1F-B7F5-F66121606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890030"/>
            <a:ext cx="5853546" cy="41208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37F2027F-5346-480F-9AD6-78421B40724E}"/>
              </a:ext>
            </a:extLst>
          </p:cNvPr>
          <p:cNvSpPr txBox="1"/>
          <p:nvPr/>
        </p:nvSpPr>
        <p:spPr>
          <a:xfrm>
            <a:off x="2743200" y="6010926"/>
            <a:ext cx="4059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/>
              <a:t>http://www.pic-clube.com.br/blog/sistema-respiratorio</a:t>
            </a:r>
            <a:r>
              <a:rPr lang="pt-BR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50797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4C4762C-F20F-4AF1-B907-B9DDDBB44C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238" y="205739"/>
            <a:ext cx="1223913" cy="741045"/>
          </a:xfrm>
          <a:prstGeom prst="rect">
            <a:avLst/>
          </a:prstGeom>
        </p:spPr>
      </p:pic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3931D73C-77B4-43A5-8F10-CBBC36F50F83}"/>
              </a:ext>
            </a:extLst>
          </p:cNvPr>
          <p:cNvSpPr/>
          <p:nvPr/>
        </p:nvSpPr>
        <p:spPr>
          <a:xfrm>
            <a:off x="845127" y="576261"/>
            <a:ext cx="9379529" cy="56028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>
              <a:buFont typeface="Wingdings" panose="05000000000000000000" pitchFamily="2" charset="2"/>
              <a:buChar char="Ø"/>
            </a:pPr>
            <a:r>
              <a:rPr lang="pt-BR" sz="4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PULMÕES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sz="4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BRÔNQUIOS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sz="4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NARINAS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sz="4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CAVIDADE NASAL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sz="4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FARINGE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sz="4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LARINGE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sz="4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TRAQUEIA</a:t>
            </a:r>
          </a:p>
        </p:txBody>
      </p:sp>
    </p:spTree>
    <p:extLst>
      <p:ext uri="{BB962C8B-B14F-4D97-AF65-F5344CB8AC3E}">
        <p14:creationId xmlns:p14="http://schemas.microsoft.com/office/powerpoint/2010/main" val="347716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4C4762C-F20F-4AF1-B907-B9DDDBB44C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965" y="116205"/>
            <a:ext cx="1519666" cy="920115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CB31CDCA-BDA0-4F98-95D9-5BCB4166C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1916765" y="1036320"/>
            <a:ext cx="7497057" cy="53458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8F38AB0-1C94-4319-AC82-21F675FE345C}"/>
              </a:ext>
            </a:extLst>
          </p:cNvPr>
          <p:cNvSpPr txBox="1"/>
          <p:nvPr/>
        </p:nvSpPr>
        <p:spPr>
          <a:xfrm>
            <a:off x="2456411" y="6402316"/>
            <a:ext cx="39873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hlinkClick r:id="rId5" tooltip="https://www.orientacionandujar.es/2015/06/17/mas-de-70-experimentos-ideales-para-infantil-primaria-y-para-hacer-en-casa/"/>
              </a:rPr>
              <a:t>Esta Foto</a:t>
            </a:r>
            <a:r>
              <a:rPr lang="pt-BR" sz="900" dirty="0"/>
              <a:t> de Autor Desconhecido está licenciado em </a:t>
            </a:r>
            <a:r>
              <a:rPr lang="pt-BR" sz="900" dirty="0">
                <a:hlinkClick r:id="rId6" tooltip="https://creativecommons.org/licenses/by-nc-sa/3.0/"/>
              </a:rPr>
              <a:t>CC BY-SA-NC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331811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27196B2-B48F-43CC-8564-A4DC41109C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965" y="116205"/>
            <a:ext cx="1519666" cy="92011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65208AB1-ACC1-496A-BAA9-74F066254EA3}"/>
              </a:ext>
            </a:extLst>
          </p:cNvPr>
          <p:cNvSpPr txBox="1"/>
          <p:nvPr/>
        </p:nvSpPr>
        <p:spPr>
          <a:xfrm>
            <a:off x="1939636" y="607325"/>
            <a:ext cx="7245928" cy="5809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QUE RESPIRAMOS?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DCB0F00-BF6E-4C95-8407-051793C0AD51}"/>
              </a:ext>
            </a:extLst>
          </p:cNvPr>
          <p:cNvSpPr txBox="1"/>
          <p:nvPr/>
        </p:nvSpPr>
        <p:spPr>
          <a:xfrm>
            <a:off x="498763" y="2130026"/>
            <a:ext cx="9601201" cy="4016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RESPIRAMOS PARA VIVER.</a:t>
            </a:r>
          </a:p>
          <a:p>
            <a:pPr marL="457200" lvl="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RESPIRAMOS PORQUE A RESPIRAÇÃO É ALGO ESSENCIAL PARA A VIDA.</a:t>
            </a:r>
            <a:endParaRPr lang="pt-BR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RESPIRAMOS PORQUE PRECISAMOS TRAZER O OXIGÊNIO PARA O NOSSO ORGANISMO.</a:t>
            </a:r>
          </a:p>
          <a:p>
            <a:pPr lvl="0" algn="just">
              <a:lnSpc>
                <a:spcPct val="150000"/>
              </a:lnSpc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8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4C4762C-F20F-4AF1-B907-B9DDDBB44C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965" y="116205"/>
            <a:ext cx="1519666" cy="920115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02156519-6F0D-4257-860A-599F7A9A293A}"/>
              </a:ext>
            </a:extLst>
          </p:cNvPr>
          <p:cNvSpPr txBox="1"/>
          <p:nvPr/>
        </p:nvSpPr>
        <p:spPr>
          <a:xfrm>
            <a:off x="1217821" y="1518473"/>
            <a:ext cx="9949851" cy="4444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3200" b="1" dirty="0">
                <a:latin typeface="Arial" panose="020B0604020202020204" pitchFamily="34" charset="0"/>
                <a:ea typeface="Calibri" panose="020F0502020204030204" pitchFamily="34" charset="0"/>
              </a:rPr>
              <a:t>P</a:t>
            </a:r>
            <a:r>
              <a:rPr lang="pt-BR" sz="3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RECISAMOS DO OXIGÊNIO PARA MANTER OS NOSSOS ÓRGÃOS EM CONSTANTE FUNCIONAMENTO, ESSE OXIGÊNIO É UTILIZADO PELAS NOSSAS CÉLULAS PARA ABSORÇÃO DE NUTRIENTES E CLARO AQUILO QUE É RESÍDUO É ELIMINADO, NO CASO DO GÁS CARBÔNICO.</a:t>
            </a:r>
            <a:endParaRPr lang="pt-BR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72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4C4762C-F20F-4AF1-B907-B9DDDBB44C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963" y="88496"/>
            <a:ext cx="1056667" cy="63978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CAF9FBA-54AD-4E78-B956-A88E392BFE56}"/>
              </a:ext>
            </a:extLst>
          </p:cNvPr>
          <p:cNvSpPr txBox="1"/>
          <p:nvPr/>
        </p:nvSpPr>
        <p:spPr>
          <a:xfrm>
            <a:off x="659172" y="1782003"/>
            <a:ext cx="10873655" cy="27703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0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t-BR" sz="4000" b="1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pt-B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CONHECER A ESTRUTURA E FUNCIONAMENTO DO SISTEMA RESPIRATÓRIO.</a:t>
            </a:r>
            <a:endParaRPr lang="pt-BR" sz="3600" b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97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4C4762C-F20F-4AF1-B907-B9DDDBB44C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965" y="116205"/>
            <a:ext cx="1519666" cy="920115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35434195-0256-48A4-B545-D858E2471A6B}"/>
              </a:ext>
            </a:extLst>
          </p:cNvPr>
          <p:cNvSpPr/>
          <p:nvPr/>
        </p:nvSpPr>
        <p:spPr>
          <a:xfrm>
            <a:off x="762001" y="1565564"/>
            <a:ext cx="10377054" cy="44611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ln w="0">
                  <a:solidFill>
                    <a:schemeClr val="tx2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Muito</a:t>
            </a:r>
            <a:r>
              <a:rPr lang="en-US" sz="4000" dirty="0">
                <a:ln w="0">
                  <a:solidFill>
                    <a:schemeClr val="tx2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>
                <a:ln w="0">
                  <a:solidFill>
                    <a:schemeClr val="tx2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obrigada</a:t>
            </a:r>
            <a:r>
              <a:rPr lang="en-US" sz="4000" dirty="0">
                <a:ln w="0">
                  <a:solidFill>
                    <a:schemeClr val="tx2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>
                  <a:solidFill>
                    <a:schemeClr val="tx2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4000" dirty="0">
                <a:ln w="0">
                  <a:solidFill>
                    <a:schemeClr val="tx2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>
                <a:ln w="0">
                  <a:solidFill>
                    <a:schemeClr val="tx2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estarem</a:t>
            </a:r>
            <a:r>
              <a:rPr lang="en-US" sz="4000" dirty="0">
                <a:ln w="0">
                  <a:solidFill>
                    <a:schemeClr val="tx2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>
                  <a:solidFill>
                    <a:schemeClr val="tx2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conosco</a:t>
            </a:r>
            <a:r>
              <a:rPr lang="en-US" sz="4000" dirty="0">
                <a:ln w="0">
                  <a:solidFill>
                    <a:schemeClr val="tx2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ctr"/>
            <a:r>
              <a:rPr lang="en-US" sz="4000" dirty="0">
                <a:ln w="0">
                  <a:solidFill>
                    <a:schemeClr val="tx2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>
                <a:ln w="0">
                  <a:solidFill>
                    <a:schemeClr val="tx2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err="1">
                <a:ln w="0">
                  <a:solidFill>
                    <a:schemeClr val="tx2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Até</a:t>
            </a:r>
            <a:r>
              <a:rPr lang="en-US" sz="4000" dirty="0">
                <a:ln w="0">
                  <a:solidFill>
                    <a:schemeClr val="tx2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ln w="0">
                  <a:solidFill>
                    <a:schemeClr val="tx2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próxima</a:t>
            </a:r>
            <a:r>
              <a:rPr lang="en-US" sz="4000" dirty="0">
                <a:ln w="0">
                  <a:solidFill>
                    <a:schemeClr val="tx2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aula de </a:t>
            </a:r>
          </a:p>
          <a:p>
            <a:pPr algn="ctr"/>
            <a:r>
              <a:rPr lang="en-US" sz="4000" dirty="0">
                <a:ln w="0">
                  <a:solidFill>
                    <a:schemeClr val="tx2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>
                <a:ln w="0">
                  <a:solidFill>
                    <a:schemeClr val="tx2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err="1">
                <a:ln w="0">
                  <a:solidFill>
                    <a:schemeClr val="tx2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Ciências</a:t>
            </a:r>
            <a:r>
              <a:rPr lang="en-US" sz="4000" dirty="0">
                <a:ln w="0">
                  <a:solidFill>
                    <a:schemeClr val="tx2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4000" dirty="0" err="1">
                <a:ln w="0">
                  <a:solidFill>
                    <a:schemeClr val="tx2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Natureza</a:t>
            </a:r>
            <a:r>
              <a:rPr lang="en-US" sz="4000" dirty="0">
                <a:ln w="0">
                  <a:solidFill>
                    <a:schemeClr val="tx2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endParaRPr lang="pt-BR" sz="4000" dirty="0"/>
          </a:p>
        </p:txBody>
      </p:sp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4" name="Modelo 3D 3" descr="Coração vermelho">
                <a:extLst>
                  <a:ext uri="{FF2B5EF4-FFF2-40B4-BE49-F238E27FC236}">
                    <a16:creationId xmlns:a16="http://schemas.microsoft.com/office/drawing/2014/main" id="{5D248E1A-CCAE-4E8C-8FC8-F7E16ECCE38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37279959"/>
                  </p:ext>
                </p:extLst>
              </p:nvPr>
            </p:nvGraphicFramePr>
            <p:xfrm rot="20350255">
              <a:off x="9164828" y="3753629"/>
              <a:ext cx="2200644" cy="1946715"/>
            </p:xfrm>
            <a:graphic>
              <a:graphicData uri="http://schemas.microsoft.com/office/drawing/2017/model3d">
                <am3d:model3d r:embed="rId3">
                  <am3d:spPr>
                    <a:xfrm rot="20350255">
                      <a:off x="0" y="0"/>
                      <a:ext cx="2200644" cy="1946715"/>
                    </a:xfrm>
                    <a:prstGeom prst="rect">
                      <a:avLst/>
                    </a:prstGeom>
                  </am3d:spPr>
                  <am3d:camera>
                    <am3d:pos x="0" y="0" z="7035031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73780" d="1000000"/>
                    <am3d:preTrans dx="0" dy="-16579315" dz="296057"/>
                    <am3d:scale>
                      <am3d:sx n="1000000" d="1000000"/>
                      <am3d:sy n="1000000" d="1000000"/>
                      <am3d:sz n="1000000" d="1000000"/>
                    </am3d:scale>
                    <am3d:rot ax="982982" ay="980935" az="283837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320444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Modelo 3D 3" descr="Coração vermelho">
                <a:extLst>
                  <a:ext uri="{FF2B5EF4-FFF2-40B4-BE49-F238E27FC236}">
                    <a16:creationId xmlns:a16="http://schemas.microsoft.com/office/drawing/2014/main" id="{5D248E1A-CCAE-4E8C-8FC8-F7E16ECCE38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0350255">
                <a:off x="9164828" y="3753629"/>
                <a:ext cx="2200644" cy="194671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960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74C4762C-F20F-4AF1-B907-B9DDDBB44C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965" y="116205"/>
            <a:ext cx="1519666" cy="920115"/>
          </a:xfrm>
          <a:prstGeom prst="rect">
            <a:avLst/>
          </a:prstGeom>
        </p:spPr>
      </p:pic>
      <p:pic>
        <p:nvPicPr>
          <p:cNvPr id="7" name="WhatsApp Video 2020-10-14 at 10.00.30">
            <a:hlinkClick r:id="" action="ppaction://media"/>
            <a:extLst>
              <a:ext uri="{FF2B5EF4-FFF2-40B4-BE49-F238E27FC236}">
                <a16:creationId xmlns:a16="http://schemas.microsoft.com/office/drawing/2014/main" id="{4CDE3487-9FFF-4653-85A5-5C35135527CC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208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2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4C4762C-F20F-4AF1-B907-B9DDDBB44C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857" y="116205"/>
            <a:ext cx="1226774" cy="742777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35F19A1-FB3A-4254-B291-DC07F3339CBE}"/>
              </a:ext>
            </a:extLst>
          </p:cNvPr>
          <p:cNvSpPr/>
          <p:nvPr/>
        </p:nvSpPr>
        <p:spPr>
          <a:xfrm>
            <a:off x="1170644" y="2327561"/>
            <a:ext cx="10134600" cy="32142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 HÁBITOS DE HIGIENE EVITAM QUE MICRORGANISMOS PENETREM EM NOSSO ORGANISMO.</a:t>
            </a:r>
          </a:p>
        </p:txBody>
      </p:sp>
      <p:sp>
        <p:nvSpPr>
          <p:cNvPr id="4" name="Onda 3">
            <a:extLst>
              <a:ext uri="{FF2B5EF4-FFF2-40B4-BE49-F238E27FC236}">
                <a16:creationId xmlns:a16="http://schemas.microsoft.com/office/drawing/2014/main" id="{6204CCCF-630C-4D9D-BA86-AA9A5CD06DE5}"/>
              </a:ext>
            </a:extLst>
          </p:cNvPr>
          <p:cNvSpPr/>
          <p:nvPr/>
        </p:nvSpPr>
        <p:spPr>
          <a:xfrm>
            <a:off x="2867892" y="689936"/>
            <a:ext cx="7093526" cy="1391040"/>
          </a:xfrm>
          <a:prstGeom prst="wave">
            <a:avLst/>
          </a:prstGeom>
          <a:solidFill>
            <a:srgbClr val="65F765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tx1"/>
                </a:solidFill>
                <a:latin typeface="Arial Black" panose="020B0A04020102020204" pitchFamily="34" charset="0"/>
              </a:rPr>
              <a:t>RETOMADA</a:t>
            </a:r>
          </a:p>
        </p:txBody>
      </p:sp>
    </p:spTree>
    <p:extLst>
      <p:ext uri="{BB962C8B-B14F-4D97-AF65-F5344CB8AC3E}">
        <p14:creationId xmlns:p14="http://schemas.microsoft.com/office/powerpoint/2010/main" val="97050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4C4762C-F20F-4AF1-B907-B9DDDBB44C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857" y="116205"/>
            <a:ext cx="1226774" cy="742777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35F19A1-FB3A-4254-B291-DC07F3339CBE}"/>
              </a:ext>
            </a:extLst>
          </p:cNvPr>
          <p:cNvSpPr/>
          <p:nvPr/>
        </p:nvSpPr>
        <p:spPr>
          <a:xfrm>
            <a:off x="921327" y="1995054"/>
            <a:ext cx="10349345" cy="36575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 CUIDADOS COM O AMBIENTE, SEJA INTERNO OU EXTERNO DA RESIDÊNCIA, EVITAM A PROLIFERAÇÃO DO AEDES AEGYPTI.</a:t>
            </a:r>
            <a:endParaRPr lang="pt-BR" sz="3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Onda 3">
            <a:extLst>
              <a:ext uri="{FF2B5EF4-FFF2-40B4-BE49-F238E27FC236}">
                <a16:creationId xmlns:a16="http://schemas.microsoft.com/office/drawing/2014/main" id="{F15257D4-966B-4F98-9086-8B897C65F35F}"/>
              </a:ext>
            </a:extLst>
          </p:cNvPr>
          <p:cNvSpPr/>
          <p:nvPr/>
        </p:nvSpPr>
        <p:spPr>
          <a:xfrm>
            <a:off x="2701637" y="487593"/>
            <a:ext cx="7093526" cy="1391040"/>
          </a:xfrm>
          <a:prstGeom prst="wave">
            <a:avLst/>
          </a:prstGeom>
          <a:solidFill>
            <a:srgbClr val="65F765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tx1"/>
                </a:solidFill>
                <a:latin typeface="Arial Black" panose="020B0A04020102020204" pitchFamily="34" charset="0"/>
              </a:rPr>
              <a:t>RETOMADA</a:t>
            </a:r>
          </a:p>
        </p:txBody>
      </p:sp>
    </p:spTree>
    <p:extLst>
      <p:ext uri="{BB962C8B-B14F-4D97-AF65-F5344CB8AC3E}">
        <p14:creationId xmlns:p14="http://schemas.microsoft.com/office/powerpoint/2010/main" val="217395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4C4762C-F20F-4AF1-B907-B9DDDBB44C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965" y="116205"/>
            <a:ext cx="1519666" cy="92011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53C5B0E-E5F5-4B82-9ED2-182FF18A0E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26"/>
          <a:stretch/>
        </p:blipFill>
        <p:spPr>
          <a:xfrm>
            <a:off x="1784640" y="1358612"/>
            <a:ext cx="7436636" cy="376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09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4C4762C-F20F-4AF1-B907-B9DDDBB44C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963" y="88496"/>
            <a:ext cx="1056667" cy="63978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CAF9FBA-54AD-4E78-B956-A88E392BFE56}"/>
              </a:ext>
            </a:extLst>
          </p:cNvPr>
          <p:cNvSpPr txBox="1"/>
          <p:nvPr/>
        </p:nvSpPr>
        <p:spPr>
          <a:xfrm>
            <a:off x="659172" y="1782003"/>
            <a:ext cx="10873655" cy="27703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0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t-BR" sz="4000" b="1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pt-B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CONHECER A ESTRUTURA E FUNCIONAMENTO DO SISTEMA RESPIRATÓRIO.</a:t>
            </a:r>
            <a:endParaRPr lang="pt-BR" sz="3600" b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06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4C4762C-F20F-4AF1-B907-B9DDDBB44C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965" y="116205"/>
            <a:ext cx="1519666" cy="92011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F84E7C6-8A21-40ED-A0A7-2D345326BC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629227" y="334356"/>
            <a:ext cx="3175000" cy="21844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68E598C-E61A-427E-AFD6-F7666C72582C}"/>
              </a:ext>
            </a:extLst>
          </p:cNvPr>
          <p:cNvSpPr txBox="1"/>
          <p:nvPr/>
        </p:nvSpPr>
        <p:spPr>
          <a:xfrm>
            <a:off x="629227" y="2518756"/>
            <a:ext cx="317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hlinkClick r:id="rId4" tooltip="https://pt.wikipedia.org/wiki/Pele"/>
              </a:rPr>
              <a:t>Esta Foto</a:t>
            </a:r>
            <a:r>
              <a:rPr lang="pt-BR" sz="900" dirty="0"/>
              <a:t> de Autor Desconhecido está licenciado em </a:t>
            </a:r>
            <a:r>
              <a:rPr lang="pt-BR" sz="900" dirty="0">
                <a:hlinkClick r:id="rId5" tooltip="https://creativecommons.org/licenses/by-sa/3.0/"/>
              </a:rPr>
              <a:t>CC BY-SA</a:t>
            </a:r>
            <a:endParaRPr lang="pt-BR" sz="900" dirty="0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4943ED14-DFAC-48AD-9FFB-057980492B4D}"/>
              </a:ext>
            </a:extLst>
          </p:cNvPr>
          <p:cNvSpPr/>
          <p:nvPr/>
        </p:nvSpPr>
        <p:spPr>
          <a:xfrm>
            <a:off x="629227" y="334356"/>
            <a:ext cx="1759527" cy="689956"/>
          </a:xfrm>
          <a:prstGeom prst="roundRect">
            <a:avLst/>
          </a:prstGeom>
          <a:solidFill>
            <a:srgbClr val="65F7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tx1"/>
                </a:solidFill>
              </a:rPr>
              <a:t>PELE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4B12BFCF-F346-4E91-9347-B66BA78C98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789708" y="3052433"/>
            <a:ext cx="2272145" cy="2931067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5E9F6646-6E71-49D8-B6E2-9ADA9DED585A}"/>
              </a:ext>
            </a:extLst>
          </p:cNvPr>
          <p:cNvSpPr txBox="1"/>
          <p:nvPr/>
        </p:nvSpPr>
        <p:spPr>
          <a:xfrm>
            <a:off x="789708" y="5955791"/>
            <a:ext cx="2272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hlinkClick r:id="rId7" tooltip="https://gl.wiktionary.org/wiki/m%C3%BAsculo"/>
              </a:rPr>
              <a:t>Esta Foto</a:t>
            </a:r>
            <a:r>
              <a:rPr lang="pt-BR" sz="900" dirty="0"/>
              <a:t> de Autor Desconhecido está licenciado em </a:t>
            </a:r>
            <a:r>
              <a:rPr lang="pt-BR" sz="900" dirty="0">
                <a:hlinkClick r:id="rId5" tooltip="https://creativecommons.org/licenses/by-sa/3.0/"/>
              </a:rPr>
              <a:t>CC BY-SA</a:t>
            </a:r>
            <a:endParaRPr lang="pt-BR" sz="900" dirty="0"/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86213845-B7A7-4F23-9D22-8CF0DD81574C}"/>
              </a:ext>
            </a:extLst>
          </p:cNvPr>
          <p:cNvSpPr/>
          <p:nvPr/>
        </p:nvSpPr>
        <p:spPr>
          <a:xfrm>
            <a:off x="789708" y="5265835"/>
            <a:ext cx="2632365" cy="689956"/>
          </a:xfrm>
          <a:prstGeom prst="roundRect">
            <a:avLst/>
          </a:prstGeom>
          <a:solidFill>
            <a:srgbClr val="65F7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tx1"/>
                </a:solidFill>
              </a:rPr>
              <a:t>MÚSCULOS</a:t>
            </a:r>
          </a:p>
        </p:txBody>
      </p:sp>
      <p:pic>
        <p:nvPicPr>
          <p:cNvPr id="1026" name="Picture 2" descr="Resultado de imagem para NERVOS SEM LEGENDA">
            <a:extLst>
              <a:ext uri="{FF2B5EF4-FFF2-40B4-BE49-F238E27FC236}">
                <a16:creationId xmlns:a16="http://schemas.microsoft.com/office/drawing/2014/main" id="{8979CA39-27E8-417F-95BF-6D55AE081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861" y="285863"/>
            <a:ext cx="1933574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C9AD3381-8BA7-4E1F-ADC5-7014EDFCCC98}"/>
              </a:ext>
            </a:extLst>
          </p:cNvPr>
          <p:cNvSpPr txBox="1"/>
          <p:nvPr/>
        </p:nvSpPr>
        <p:spPr>
          <a:xfrm rot="10800000" flipV="1">
            <a:off x="5028334" y="3259723"/>
            <a:ext cx="14685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dirty="0"/>
              <a:t>https://biblioteca.univap.br/dados/000003/0000031C.pdf</a:t>
            </a:r>
          </a:p>
        </p:txBody>
      </p: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84EA7C11-947D-40FA-8D0A-54A86B6DE996}"/>
              </a:ext>
            </a:extLst>
          </p:cNvPr>
          <p:cNvSpPr/>
          <p:nvPr/>
        </p:nvSpPr>
        <p:spPr>
          <a:xfrm>
            <a:off x="5028334" y="2555057"/>
            <a:ext cx="1933575" cy="689956"/>
          </a:xfrm>
          <a:prstGeom prst="roundRect">
            <a:avLst/>
          </a:prstGeom>
          <a:solidFill>
            <a:srgbClr val="65F7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tx1"/>
                </a:solidFill>
              </a:rPr>
              <a:t>NERVOS</a:t>
            </a:r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FF421AF1-A0A1-45D6-9290-E4C1F87D53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1"/>
              </a:ext>
            </a:extLst>
          </a:blip>
          <a:stretch>
            <a:fillRect/>
          </a:stretch>
        </p:blipFill>
        <p:spPr>
          <a:xfrm>
            <a:off x="3976255" y="4003964"/>
            <a:ext cx="4518707" cy="2259354"/>
          </a:xfrm>
          <a:prstGeom prst="rect">
            <a:avLst/>
          </a:prstGeom>
        </p:spPr>
      </p:pic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17CD8E7F-CFAD-414B-A097-1AFA1F402518}"/>
              </a:ext>
            </a:extLst>
          </p:cNvPr>
          <p:cNvSpPr/>
          <p:nvPr/>
        </p:nvSpPr>
        <p:spPr>
          <a:xfrm>
            <a:off x="5216236" y="5504232"/>
            <a:ext cx="1759527" cy="689956"/>
          </a:xfrm>
          <a:prstGeom prst="roundRect">
            <a:avLst/>
          </a:prstGeom>
          <a:solidFill>
            <a:srgbClr val="65F7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tx1"/>
                </a:solidFill>
              </a:rPr>
              <a:t>OSSOS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DE92881A-0EB2-4110-A6ED-B03B3B30F52B}"/>
              </a:ext>
            </a:extLst>
          </p:cNvPr>
          <p:cNvSpPr txBox="1"/>
          <p:nvPr/>
        </p:nvSpPr>
        <p:spPr>
          <a:xfrm>
            <a:off x="5028334" y="6245432"/>
            <a:ext cx="2425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hlinkClick r:id="rId7" tooltip="https://gl.wiktionary.org/wiki/m%C3%BAsculo"/>
              </a:rPr>
              <a:t>Esta Foto</a:t>
            </a:r>
            <a:r>
              <a:rPr lang="pt-BR" sz="900" dirty="0"/>
              <a:t> de Autor Desconhecido está licenciado em </a:t>
            </a:r>
            <a:r>
              <a:rPr lang="pt-BR" sz="900" dirty="0">
                <a:hlinkClick r:id="rId5" tooltip="https://creativecommons.org/licenses/by-sa/3.0/"/>
              </a:rPr>
              <a:t>CC BY-SA</a:t>
            </a:r>
            <a:endParaRPr lang="pt-BR" sz="900" dirty="0"/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id="{E96344DF-DFA6-44F7-A960-6DE980A6EC2A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3"/>
              </a:ext>
            </a:extLst>
          </a:blip>
          <a:stretch>
            <a:fillRect/>
          </a:stretch>
        </p:blipFill>
        <p:spPr>
          <a:xfrm>
            <a:off x="7480082" y="2186850"/>
            <a:ext cx="4534342" cy="3228542"/>
          </a:xfrm>
          <a:prstGeom prst="rect">
            <a:avLst/>
          </a:prstGeom>
        </p:spPr>
      </p:pic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EAD47464-9B8E-48A2-8850-2EF358E0B5F2}"/>
              </a:ext>
            </a:extLst>
          </p:cNvPr>
          <p:cNvSpPr/>
          <p:nvPr/>
        </p:nvSpPr>
        <p:spPr>
          <a:xfrm>
            <a:off x="8341786" y="1462397"/>
            <a:ext cx="2353148" cy="689956"/>
          </a:xfrm>
          <a:prstGeom prst="roundRect">
            <a:avLst/>
          </a:prstGeom>
          <a:solidFill>
            <a:srgbClr val="65F7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tx1"/>
                </a:solidFill>
              </a:rPr>
              <a:t>ÓRGÃOS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5B671159-210E-48B5-A936-5444FE4B5E1D}"/>
              </a:ext>
            </a:extLst>
          </p:cNvPr>
          <p:cNvSpPr txBox="1"/>
          <p:nvPr/>
        </p:nvSpPr>
        <p:spPr>
          <a:xfrm>
            <a:off x="8133968" y="5479878"/>
            <a:ext cx="34010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hlinkClick r:id="rId7" tooltip="https://gl.wiktionary.org/wiki/m%C3%BAsculo"/>
              </a:rPr>
              <a:t>Esta Foto</a:t>
            </a:r>
            <a:r>
              <a:rPr lang="pt-BR" sz="900" dirty="0"/>
              <a:t> de Autor Desconhecido está licenciado em </a:t>
            </a:r>
            <a:r>
              <a:rPr lang="pt-BR" sz="900" dirty="0">
                <a:hlinkClick r:id="rId5" tooltip="https://creativecommons.org/licenses/by-sa/3.0/"/>
              </a:rPr>
              <a:t>CC BY-SA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127630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4C4762C-F20F-4AF1-B907-B9DDDBB44C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963" y="88496"/>
            <a:ext cx="1056667" cy="639782"/>
          </a:xfrm>
          <a:prstGeom prst="rect">
            <a:avLst/>
          </a:prstGeom>
        </p:spPr>
      </p:pic>
      <p:pic>
        <p:nvPicPr>
          <p:cNvPr id="1026" name="Picture 2" descr="Resultado de imagem para sistemas do corpo humano">
            <a:extLst>
              <a:ext uri="{FF2B5EF4-FFF2-40B4-BE49-F238E27FC236}">
                <a16:creationId xmlns:a16="http://schemas.microsoft.com/office/drawing/2014/main" id="{1BACC070-29DE-4143-B099-476AE20991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355" b="13316"/>
          <a:stretch/>
        </p:blipFill>
        <p:spPr bwMode="auto">
          <a:xfrm>
            <a:off x="1149927" y="1280188"/>
            <a:ext cx="9534009" cy="42976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E2E2EA8-B07C-468E-832B-FA6C2B8B4D13}"/>
              </a:ext>
            </a:extLst>
          </p:cNvPr>
          <p:cNvSpPr txBox="1"/>
          <p:nvPr/>
        </p:nvSpPr>
        <p:spPr>
          <a:xfrm>
            <a:off x="8133660" y="5674794"/>
            <a:ext cx="25502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/>
              <a:t>https://www.youtube.com/watch?v=oVh9vlnotbc</a:t>
            </a:r>
          </a:p>
        </p:txBody>
      </p:sp>
    </p:spTree>
    <p:extLst>
      <p:ext uri="{BB962C8B-B14F-4D97-AF65-F5344CB8AC3E}">
        <p14:creationId xmlns:p14="http://schemas.microsoft.com/office/powerpoint/2010/main" val="87223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4C4762C-F20F-4AF1-B907-B9DDDBB44C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965" y="116205"/>
            <a:ext cx="1519666" cy="920115"/>
          </a:xfrm>
          <a:prstGeom prst="rect">
            <a:avLst/>
          </a:prstGeom>
        </p:spPr>
      </p:pic>
      <p:sp>
        <p:nvSpPr>
          <p:cNvPr id="2" name="Estrela: 32 Pontas 1">
            <a:extLst>
              <a:ext uri="{FF2B5EF4-FFF2-40B4-BE49-F238E27FC236}">
                <a16:creationId xmlns:a16="http://schemas.microsoft.com/office/drawing/2014/main" id="{6F48BD28-6ED2-45B0-ABAF-B0107E726814}"/>
              </a:ext>
            </a:extLst>
          </p:cNvPr>
          <p:cNvSpPr/>
          <p:nvPr/>
        </p:nvSpPr>
        <p:spPr>
          <a:xfrm>
            <a:off x="1535653" y="1111403"/>
            <a:ext cx="9213273" cy="4838006"/>
          </a:xfrm>
          <a:prstGeom prst="star3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4C6FC7E-CBF8-4182-89F4-1F4483A4C2A2}"/>
              </a:ext>
            </a:extLst>
          </p:cNvPr>
          <p:cNvSpPr txBox="1"/>
          <p:nvPr/>
        </p:nvSpPr>
        <p:spPr>
          <a:xfrm>
            <a:off x="3228975" y="2357438"/>
            <a:ext cx="5781675" cy="1504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QUE RESPIRAMOS?</a:t>
            </a:r>
            <a:endParaRPr lang="pt-BR" sz="4400" dirty="0">
              <a:effectLst/>
              <a:latin typeface="Arial Black" panose="020B0A0402010202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9804596C-1F67-4CC5-817F-22AF64884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55749">
            <a:off x="1378081" y="1194393"/>
            <a:ext cx="814671" cy="814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679B9B-A35F-445E-8867-BDF53B711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6114">
            <a:off x="10498807" y="4937860"/>
            <a:ext cx="955412" cy="95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CFD0DD9B-7B72-411E-BBDB-703199ACD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6014">
            <a:off x="10511182" y="1661251"/>
            <a:ext cx="814068" cy="814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B9C027BA-6D83-4260-BE04-EEC2C953D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1970">
            <a:off x="904481" y="4887005"/>
            <a:ext cx="786872" cy="78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D230FB91-857E-4A45-A963-1E452EEFD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717" y="233011"/>
            <a:ext cx="762145" cy="76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92A99F17-F95A-4A8D-B715-3080A2A2D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553" y="6073211"/>
            <a:ext cx="658472" cy="65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950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1999</TotalTime>
  <Words>310</Words>
  <Application>Microsoft Office PowerPoint</Application>
  <PresentationFormat>Widescreen</PresentationFormat>
  <Paragraphs>55</Paragraphs>
  <Slides>18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Times New Roman</vt:lpstr>
      <vt:lpstr>Wingdings</vt:lpstr>
      <vt:lpstr>Tema do Office</vt:lpstr>
      <vt:lpstr>2_Tema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dirce vaselechen</dc:creator>
  <cp:lastModifiedBy>Amd</cp:lastModifiedBy>
  <cp:revision>128</cp:revision>
  <dcterms:created xsi:type="dcterms:W3CDTF">2021-02-05T19:23:51Z</dcterms:created>
  <dcterms:modified xsi:type="dcterms:W3CDTF">2021-12-21T16:30:47Z</dcterms:modified>
</cp:coreProperties>
</file>