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16" r:id="rId4"/>
    <p:sldId id="382" r:id="rId5"/>
    <p:sldId id="317" r:id="rId6"/>
    <p:sldId id="318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4" r:id="rId34"/>
    <p:sldId id="365" r:id="rId35"/>
    <p:sldId id="366" r:id="rId36"/>
    <p:sldId id="367" r:id="rId37"/>
    <p:sldId id="369" r:id="rId38"/>
    <p:sldId id="368" r:id="rId39"/>
    <p:sldId id="299" r:id="rId40"/>
    <p:sldId id="279" r:id="rId41"/>
    <p:sldId id="282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D02"/>
    <a:srgbClr val="3C1E76"/>
    <a:srgbClr val="6F9FFB"/>
    <a:srgbClr val="243F8D"/>
    <a:srgbClr val="A583F9"/>
    <a:srgbClr val="FF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4660" autoAdjust="0"/>
  </p:normalViewPr>
  <p:slideViewPr>
    <p:cSldViewPr snapToGrid="0">
      <p:cViewPr varScale="1">
        <p:scale>
          <a:sx n="69" d="100"/>
          <a:sy n="69" d="100"/>
        </p:scale>
        <p:origin x="77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12/04/2021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63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12/04/2021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97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12/04/2021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72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5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85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01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1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55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34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39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6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12/04/2021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538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32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7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6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12/04/2021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69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12/04/2021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24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12/04/2021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448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12/04/2021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38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12/04/2021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3821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12/04/2021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07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12/04/2021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72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/>
              <a:t>12/04/2021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316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2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conceito.de/esperanca" TargetMode="External"/><Relationship Id="rId13" Type="http://schemas.openxmlformats.org/officeDocument/2006/relationships/hyperlink" Target="https://www.infoescola.com/religiao/o-que-e-fe/" TargetMode="External"/><Relationship Id="rId3" Type="http://schemas.openxmlformats.org/officeDocument/2006/relationships/hyperlink" Target="https://br.guiainfantil.com/materias/educacao/valoreso-valor-da-fidelidade-nas-criancas/" TargetMode="External"/><Relationship Id="rId7" Type="http://schemas.openxmlformats.org/officeDocument/2006/relationships/hyperlink" Target="https://conceitos.com/responsabilidade/" TargetMode="External"/><Relationship Id="rId12" Type="http://schemas.openxmlformats.org/officeDocument/2006/relationships/hyperlink" Target="https://meuartigo.brasilescola.uol.com.br/saude/vale-pena-cultivar-bom-humor-1.htm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r.guiainfantil.com/prudencia/" TargetMode="External"/><Relationship Id="rId11" Type="http://schemas.openxmlformats.org/officeDocument/2006/relationships/hyperlink" Target="https://amenteemaravilhosa.com.br/a-simplicidade-pessoas-extraordinarias/" TargetMode="External"/><Relationship Id="rId5" Type="http://schemas.openxmlformats.org/officeDocument/2006/relationships/hyperlink" Target="https://conceito.de/dedicacao" TargetMode="External"/><Relationship Id="rId10" Type="http://schemas.openxmlformats.org/officeDocument/2006/relationships/hyperlink" Target="https://www.significados.com.br/honestidade/" TargetMode="External"/><Relationship Id="rId4" Type="http://schemas.openxmlformats.org/officeDocument/2006/relationships/hyperlink" Target="https://br.guiainfantil.com/materias/educacao/valoreso-valor-da-humildade-nas-criancas/" TargetMode="External"/><Relationship Id="rId9" Type="http://schemas.openxmlformats.org/officeDocument/2006/relationships/hyperlink" Target="https://www.significados.com.br/entusiasmo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E8A284C-BE2A-4D30-959D-A5CC4F098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617986"/>
              </p:ext>
            </p:extLst>
          </p:nvPr>
        </p:nvGraphicFramePr>
        <p:xfrm>
          <a:off x="600505" y="805218"/>
          <a:ext cx="11000092" cy="5278658"/>
        </p:xfrm>
        <a:graphic>
          <a:graphicData uri="http://schemas.openxmlformats.org/drawingml/2006/table">
            <a:tbl>
              <a:tblPr firstRow="1" firstCol="1" bandRow="1"/>
              <a:tblGrid>
                <a:gridCol w="5388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1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8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pt-BR" sz="1600" b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Exibição – 1º ANO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DATA: 22</a:t>
                      </a:r>
                      <a:r>
                        <a:rPr lang="pt-BR" sz="1600" b="1" baseline="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 abril</a:t>
                      </a:r>
                      <a:r>
                        <a:rPr lang="pt-BR" sz="16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 2021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ANO: </a:t>
                      </a:r>
                      <a:r>
                        <a:rPr lang="pt-BR" sz="16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1º</a:t>
                      </a:r>
                      <a:r>
                        <a:rPr lang="pt-BR" sz="1600" b="1" baseline="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ano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COMPONENTE: </a:t>
                      </a:r>
                      <a:r>
                        <a:rPr lang="pt-BR" sz="1600" b="1" baseline="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FORMAÇÃO HUMANA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UNIDADE: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– REVISÃO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Nº da AULA: 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PROFESSORA: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Milene </a:t>
                      </a:r>
                      <a:r>
                        <a:rPr lang="pt-BR" sz="1600" b="1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Karau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Pereira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non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pt-BR" sz="1600" b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Exibição – 2º ANO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DATA: 22</a:t>
                      </a:r>
                      <a:r>
                        <a:rPr lang="pt-BR" sz="1600" b="1" baseline="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 abril</a:t>
                      </a:r>
                      <a:r>
                        <a:rPr lang="pt-BR" sz="16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 2021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ANO: </a:t>
                      </a:r>
                      <a:r>
                        <a:rPr lang="pt-BR" sz="16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2º</a:t>
                      </a:r>
                      <a:r>
                        <a:rPr lang="pt-BR" sz="1600" b="1" baseline="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ano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COMPONENTE: </a:t>
                      </a:r>
                      <a:r>
                        <a:rPr lang="pt-BR" sz="1600" b="1" baseline="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FORMAÇÃO HUMANA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UNIDADE: </a:t>
                      </a:r>
                      <a:r>
                        <a:rPr lang="pt-BR" sz="16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3 - REVISÃO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Arial" pitchFamily="34" charset="0"/>
                          <a:cs typeface="Arial" pitchFamily="34" charset="0"/>
                        </a:rPr>
                        <a:t>Nº da AULA: 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PROFESSORA: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Milene </a:t>
                      </a:r>
                      <a:r>
                        <a:rPr lang="pt-BR" sz="1600" b="1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Karau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Pereira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34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8882243" y="327511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821459" y="501307"/>
            <a:ext cx="10549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PEDIR DESCULPAS QUANDO MAGOAS ALGUÉM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38362" r="41354" b="10345"/>
          <a:stretch/>
        </p:blipFill>
        <p:spPr bwMode="auto">
          <a:xfrm>
            <a:off x="2358215" y="1086082"/>
            <a:ext cx="7475569" cy="496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1765C03-B320-401C-B809-A23602972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828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9254883" y="3635138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099205" y="501307"/>
            <a:ext cx="843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AJUDAR O TEU VIZINHO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36638" r="39900" b="11206"/>
          <a:stretch/>
        </p:blipFill>
        <p:spPr bwMode="auto">
          <a:xfrm>
            <a:off x="2468574" y="1273304"/>
            <a:ext cx="7696286" cy="503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4A2D0C0-ACE5-4B10-AA15-36B057415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941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9102960" y="3534565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324821" y="553250"/>
            <a:ext cx="9542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LER DIFERENTES TIPOS DE LIVROS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38362" r="39657" b="11207"/>
          <a:stretch/>
        </p:blipFill>
        <p:spPr bwMode="auto">
          <a:xfrm>
            <a:off x="2137498" y="1199581"/>
            <a:ext cx="7917003" cy="497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FF60A04-0B9F-47E1-8CEA-BC5187B2D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193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9227564" y="3638996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615065" y="553250"/>
            <a:ext cx="9169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PENSAR EM ALGUÉM QUE SE AMA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40086" r="40869" b="10776"/>
          <a:stretch/>
        </p:blipFill>
        <p:spPr bwMode="auto">
          <a:xfrm>
            <a:off x="2209567" y="1281020"/>
            <a:ext cx="7980065" cy="502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BF05EDC-72C7-492C-8F02-D8D21C412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812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9144868" y="3705216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995966" y="847670"/>
            <a:ext cx="10200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DAR SAPATOS À ALGUÉM QUE PRECISA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42457" r="55409" b="13813"/>
          <a:stretch/>
        </p:blipFill>
        <p:spPr bwMode="auto">
          <a:xfrm>
            <a:off x="1874672" y="1434754"/>
            <a:ext cx="5812384" cy="486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9" t="42457" r="40384" b="13813"/>
          <a:stretch/>
        </p:blipFill>
        <p:spPr bwMode="auto">
          <a:xfrm>
            <a:off x="7687056" y="1434754"/>
            <a:ext cx="2381644" cy="484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4FA537C-1BEB-4839-A082-A94805AB0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251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8934870" y="3581058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099205" y="501307"/>
            <a:ext cx="843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PLANTAR UMA ÁRVORE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36207" r="40384" b="11207"/>
          <a:stretch/>
        </p:blipFill>
        <p:spPr bwMode="auto">
          <a:xfrm>
            <a:off x="2305588" y="1209193"/>
            <a:ext cx="7580823" cy="505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1A69907-FAE1-4EA8-9AE4-16E054EB2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3936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9118726" y="345398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099205" y="501307"/>
            <a:ext cx="843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PARTILHAR UMA REFEIÇÃO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37716" r="40384" b="11854"/>
          <a:stretch/>
        </p:blipFill>
        <p:spPr bwMode="auto">
          <a:xfrm>
            <a:off x="2563167" y="1209193"/>
            <a:ext cx="7507100" cy="479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224BD23-DAF0-4E24-89C9-D6928F08F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66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9274910" y="3636506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099205" y="501307"/>
            <a:ext cx="843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USAR ROUPAS DIFERENTES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35776" r="40142" b="12069"/>
          <a:stretch/>
        </p:blipFill>
        <p:spPr bwMode="auto">
          <a:xfrm>
            <a:off x="2389746" y="1209193"/>
            <a:ext cx="7853941" cy="516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FF3EE8A-C1E7-4F72-9EF3-056CE72C4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42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8713710" y="3464405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099205" y="501307"/>
            <a:ext cx="843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MANTER A CIDADE LIMPA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36207" r="39900" b="10345"/>
          <a:stretch/>
        </p:blipFill>
        <p:spPr bwMode="auto">
          <a:xfrm>
            <a:off x="2500105" y="1209193"/>
            <a:ext cx="7191789" cy="481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4333BB5-3AE3-4F6B-8A45-822367F8A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46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8888530" y="351427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991871" y="615393"/>
            <a:ext cx="1024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OFERECER UM ABRAÇO A UM AMIGO.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39655" r="40627" b="11638"/>
          <a:stretch/>
        </p:blipFill>
        <p:spPr bwMode="auto">
          <a:xfrm>
            <a:off x="2393493" y="1323279"/>
            <a:ext cx="7405014" cy="468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D0CAA10-3352-429A-AA5B-E5BB7EC2B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32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Resultado de imagem para juntos somos mais fortes png">
            <a:extLst>
              <a:ext uri="{FF2B5EF4-FFF2-40B4-BE49-F238E27FC236}">
                <a16:creationId xmlns:a16="http://schemas.microsoft.com/office/drawing/2014/main" id="{7095B9E3-3F5B-4437-9C24-CE7A2529F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084" y="2044437"/>
            <a:ext cx="4529832" cy="4007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486EC05-89D3-4D67-BBF0-825F5AA82870}"/>
              </a:ext>
            </a:extLst>
          </p:cNvPr>
          <p:cNvSpPr txBox="1"/>
          <p:nvPr/>
        </p:nvSpPr>
        <p:spPr>
          <a:xfrm>
            <a:off x="5449673" y="3699581"/>
            <a:ext cx="502061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ED9C1D"/>
                </a:solidFill>
                <a:latin typeface="Berlin Sans FB Demi" panose="020E0802020502020306" pitchFamily="34" charset="0"/>
              </a:rPr>
              <a:t>F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C75BFBC-8A09-4144-B7F7-43609E7250FC}"/>
              </a:ext>
            </a:extLst>
          </p:cNvPr>
          <p:cNvSpPr txBox="1"/>
          <p:nvPr/>
        </p:nvSpPr>
        <p:spPr>
          <a:xfrm>
            <a:off x="5965195" y="3904199"/>
            <a:ext cx="604653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6DA051"/>
                </a:solidFill>
                <a:latin typeface="Berlin Sans FB Demi" panose="020E0802020502020306" pitchFamily="34" charset="0"/>
              </a:rPr>
              <a:t>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12F6FD-B1EF-4416-8368-A6933ED7AC41}"/>
              </a:ext>
            </a:extLst>
          </p:cNvPr>
          <p:cNvSpPr txBox="1"/>
          <p:nvPr/>
        </p:nvSpPr>
        <p:spPr>
          <a:xfrm>
            <a:off x="5598124" y="4360473"/>
            <a:ext cx="503664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C93F3F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EDB67A-2130-45FE-AC2F-EDAACDDBFEEC}"/>
              </a:ext>
            </a:extLst>
          </p:cNvPr>
          <p:cNvSpPr txBox="1"/>
          <p:nvPr/>
        </p:nvSpPr>
        <p:spPr>
          <a:xfrm>
            <a:off x="5968398" y="4360472"/>
            <a:ext cx="543740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494A80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98C8888-B265-4323-AF9C-96A43F318D86}"/>
              </a:ext>
            </a:extLst>
          </p:cNvPr>
          <p:cNvSpPr txBox="1"/>
          <p:nvPr/>
        </p:nvSpPr>
        <p:spPr>
          <a:xfrm>
            <a:off x="3054421" y="1161487"/>
            <a:ext cx="5821547" cy="5773449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9625347"/>
              </a:avLst>
            </a:prstTxWarp>
            <a:spAutoFit/>
          </a:bodyPr>
          <a:lstStyle/>
          <a:p>
            <a:pPr algn="ctr"/>
            <a:r>
              <a:rPr lang="pt-BR" sz="4800" dirty="0">
                <a:ln w="165100">
                  <a:solidFill>
                    <a:schemeClr val="bg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Formação Humana / Ensino Religioso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09BB3F5-6E80-4584-AF85-1719FDCB5FDE}"/>
              </a:ext>
            </a:extLst>
          </p:cNvPr>
          <p:cNvSpPr txBox="1"/>
          <p:nvPr/>
        </p:nvSpPr>
        <p:spPr>
          <a:xfrm>
            <a:off x="3055815" y="1161486"/>
            <a:ext cx="5821547" cy="5773449"/>
          </a:xfrm>
          <a:prstGeom prst="rect">
            <a:avLst/>
          </a:prstGeom>
          <a:noFill/>
          <a:effectLst/>
        </p:spPr>
        <p:txBody>
          <a:bodyPr wrap="none" rtlCol="0">
            <a:prstTxWarp prst="textArchUp">
              <a:avLst>
                <a:gd name="adj" fmla="val 9625347"/>
              </a:avLst>
            </a:prstTxWarp>
            <a:spAutoFit/>
          </a:bodyPr>
          <a:lstStyle/>
          <a:p>
            <a:pPr algn="ctr"/>
            <a:r>
              <a:rPr lang="pt-BR" sz="4800" dirty="0">
                <a:ln w="165100">
                  <a:noFill/>
                </a:ln>
                <a:gradFill>
                  <a:gsLst>
                    <a:gs pos="15000">
                      <a:srgbClr val="F6BC47"/>
                    </a:gs>
                    <a:gs pos="0">
                      <a:srgbClr val="ED9C1D"/>
                    </a:gs>
                    <a:gs pos="30000">
                      <a:srgbClr val="6DA051"/>
                    </a:gs>
                    <a:gs pos="100000">
                      <a:srgbClr val="5081CF"/>
                    </a:gs>
                    <a:gs pos="92000">
                      <a:srgbClr val="494A80"/>
                    </a:gs>
                    <a:gs pos="78000">
                      <a:srgbClr val="E05151"/>
                    </a:gs>
                    <a:gs pos="62000">
                      <a:srgbClr val="C93F3F"/>
                    </a:gs>
                    <a:gs pos="46000">
                      <a:srgbClr val="ABCF50"/>
                    </a:gs>
                  </a:gsLst>
                  <a:lin ang="108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Formação Humana / Ensino Religioso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561A466-9FAF-4F81-8358-76C2BEBB0C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5" y="5580922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037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9004545" y="3534986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099205" y="378971"/>
            <a:ext cx="843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TER UM LAR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34483" r="39900" b="11207"/>
          <a:stretch/>
        </p:blipFill>
        <p:spPr bwMode="auto">
          <a:xfrm>
            <a:off x="2263622" y="1086857"/>
            <a:ext cx="7664755" cy="521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B1CDDB8-D977-4E79-8E4A-C4D5731AB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9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8671646" y="327511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431558" y="501307"/>
            <a:ext cx="9328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APRENDER OUTRAS LÍNGUAS.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37500" r="40142" b="10775"/>
          <a:stretch/>
        </p:blipFill>
        <p:spPr bwMode="auto">
          <a:xfrm>
            <a:off x="2556524" y="1121725"/>
            <a:ext cx="7078952" cy="46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82EAD1-BEEA-4331-B2BA-BFEE56576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135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8537651" y="3627004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251084" y="446657"/>
            <a:ext cx="7681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PAZ É TER PIZZA SUFICIENTE PARA TODAS AS PESSOAS DO MUNDO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38794" r="41933" b="12068"/>
          <a:stretch/>
        </p:blipFill>
        <p:spPr bwMode="auto">
          <a:xfrm>
            <a:off x="2730517" y="1523875"/>
            <a:ext cx="6722323" cy="451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0E2F324-1546-4672-8A9E-6C415823C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000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9002634" y="3577960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099205" y="501307"/>
            <a:ext cx="843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SER LIVRE.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33190" r="40384" b="10345"/>
          <a:stretch/>
        </p:blipFill>
        <p:spPr bwMode="auto">
          <a:xfrm>
            <a:off x="2720822" y="1158949"/>
            <a:ext cx="7191789" cy="514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BA347A3-53D2-4E51-9DB1-8F9CC7ADFF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420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8668227" y="3422508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060891" y="501307"/>
            <a:ext cx="10070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É VIAJAR PARA LUGARES DIFERENTES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34268" r="39657" b="11423"/>
          <a:stretch/>
        </p:blipFill>
        <p:spPr bwMode="auto">
          <a:xfrm>
            <a:off x="2599941" y="1209193"/>
            <a:ext cx="6992118" cy="473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289BFB5-79DD-417B-BEEC-5CCD7B4D6C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875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317" y="5586007"/>
            <a:ext cx="1269104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8241999" y="3116383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878487" y="420067"/>
            <a:ext cx="843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SER VOCÊ MESMO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34698" r="39900" b="10561"/>
          <a:stretch/>
        </p:blipFill>
        <p:spPr bwMode="auto">
          <a:xfrm>
            <a:off x="2973847" y="1127953"/>
            <a:ext cx="6244306" cy="428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798423" y="5401341"/>
            <a:ext cx="6595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É SENTIR-SE BEM CONSIGO E AJUDAR O PRÓXIMO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4314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7864055" y="3536075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627909" y="286523"/>
            <a:ext cx="8936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 MUNDO PODE SER UM LUGAR MELHOR POR TUA CAUSA!</a:t>
            </a:r>
          </a:p>
        </p:txBody>
      </p:sp>
      <p:pic>
        <p:nvPicPr>
          <p:cNvPr id="21508" name="Picture 4" descr="mundo - Desenho de novais99 - Gart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0"/>
          <a:stretch/>
        </p:blipFill>
        <p:spPr bwMode="auto">
          <a:xfrm>
            <a:off x="3376403" y="1496289"/>
            <a:ext cx="5439193" cy="4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3AFE20F-A99A-4D8D-869B-E174C018B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318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396359"/>
            <a:ext cx="11538199" cy="4200383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586B328-BFC4-43AD-9B00-B86967456A72}"/>
              </a:ext>
            </a:extLst>
          </p:cNvPr>
          <p:cNvSpPr/>
          <p:nvPr/>
        </p:nvSpPr>
        <p:spPr>
          <a:xfrm>
            <a:off x="6858001" y="2640906"/>
            <a:ext cx="4581627" cy="366384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3907105-C729-4616-A247-BBC6794E41BA}"/>
              </a:ext>
            </a:extLst>
          </p:cNvPr>
          <p:cNvSpPr txBox="1"/>
          <p:nvPr/>
        </p:nvSpPr>
        <p:spPr>
          <a:xfrm>
            <a:off x="1" y="39233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AULA DE FORMAÇÃO HUMANA E ENSINO RELIGIOSO - UNIDADE 3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858001" y="3111555"/>
            <a:ext cx="740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B)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907105-C729-4616-A247-BBC6794E41BA}"/>
              </a:ext>
            </a:extLst>
          </p:cNvPr>
          <p:cNvSpPr txBox="1"/>
          <p:nvPr/>
        </p:nvSpPr>
        <p:spPr>
          <a:xfrm>
            <a:off x="326900" y="1656851"/>
            <a:ext cx="11374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1- O QUE SÃO VALORES HUMANOS?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117995" y="3109474"/>
            <a:ext cx="86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A)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9185" r="8039" b="10498"/>
          <a:stretch/>
        </p:blipFill>
        <p:spPr>
          <a:xfrm>
            <a:off x="1764799" y="2965796"/>
            <a:ext cx="4308187" cy="2785703"/>
          </a:xfrm>
          <a:prstGeom prst="rect">
            <a:avLst/>
          </a:prstGeom>
        </p:spPr>
      </p:pic>
      <p:pic>
        <p:nvPicPr>
          <p:cNvPr id="1026" name="Picture 2" descr="C:\Users\Milene\Pictures\41voB6c5f+L._AC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35" y="2811013"/>
            <a:ext cx="3595971" cy="33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859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18" grpId="0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751527"/>
            <a:ext cx="11538199" cy="4845215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586B328-BFC4-43AD-9B00-B86967456A72}"/>
              </a:ext>
            </a:extLst>
          </p:cNvPr>
          <p:cNvSpPr/>
          <p:nvPr/>
        </p:nvSpPr>
        <p:spPr>
          <a:xfrm>
            <a:off x="682778" y="2101125"/>
            <a:ext cx="5730901" cy="35140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6574666" y="2064357"/>
            <a:ext cx="93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B)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907105-C729-4616-A247-BBC6794E41BA}"/>
              </a:ext>
            </a:extLst>
          </p:cNvPr>
          <p:cNvSpPr txBox="1"/>
          <p:nvPr/>
        </p:nvSpPr>
        <p:spPr>
          <a:xfrm>
            <a:off x="254689" y="688159"/>
            <a:ext cx="11574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2- EM QUAL ATITUDE PERCEBEMOS AMOR?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5482" y="2101126"/>
            <a:ext cx="103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A)</a:t>
            </a:r>
          </a:p>
        </p:txBody>
      </p:sp>
      <p:pic>
        <p:nvPicPr>
          <p:cNvPr id="2050" name="Picture 2" descr="Brigas de crianças: O que fazer quando crianças brigam?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/>
          <a:stretch/>
        </p:blipFill>
        <p:spPr bwMode="auto">
          <a:xfrm>
            <a:off x="7354338" y="2101126"/>
            <a:ext cx="4232354" cy="339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estival celebra as boas atitudes">
            <a:extLst>
              <a:ext uri="{FF2B5EF4-FFF2-40B4-BE49-F238E27FC236}">
                <a16:creationId xmlns:a16="http://schemas.microsoft.com/office/drawing/2014/main" id="{52147008-CE7D-40F9-8284-A65677E3B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29" y="2507946"/>
            <a:ext cx="4989987" cy="295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73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751527"/>
            <a:ext cx="11538199" cy="4845215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586B328-BFC4-43AD-9B00-B86967456A72}"/>
              </a:ext>
            </a:extLst>
          </p:cNvPr>
          <p:cNvSpPr/>
          <p:nvPr/>
        </p:nvSpPr>
        <p:spPr>
          <a:xfrm>
            <a:off x="6391777" y="2218906"/>
            <a:ext cx="5202867" cy="385992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6391777" y="2182139"/>
            <a:ext cx="93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B)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907105-C729-4616-A247-BBC6794E41BA}"/>
              </a:ext>
            </a:extLst>
          </p:cNvPr>
          <p:cNvSpPr txBox="1"/>
          <p:nvPr/>
        </p:nvSpPr>
        <p:spPr>
          <a:xfrm>
            <a:off x="355190" y="293561"/>
            <a:ext cx="11471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3- EM QUAL ATITUDE PERCEBEMOS RESPEITO?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5482" y="2204157"/>
            <a:ext cx="103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A)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E0A74AF-1008-4A5B-B4B3-74478E9D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71" y="2937006"/>
            <a:ext cx="4985437" cy="241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Rapaz dos desenhos animados ajuda a vovó a atravessar a rua | Vetor Prem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736" y="2439442"/>
            <a:ext cx="4196819" cy="341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154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Resultado de imagem para juntos somos mais fortes png">
            <a:extLst>
              <a:ext uri="{FF2B5EF4-FFF2-40B4-BE49-F238E27FC236}">
                <a16:creationId xmlns:a16="http://schemas.microsoft.com/office/drawing/2014/main" id="{7095B9E3-3F5B-4437-9C24-CE7A2529F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084" y="2044437"/>
            <a:ext cx="4529832" cy="4007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486EC05-89D3-4D67-BBF0-825F5AA82870}"/>
              </a:ext>
            </a:extLst>
          </p:cNvPr>
          <p:cNvSpPr txBox="1"/>
          <p:nvPr/>
        </p:nvSpPr>
        <p:spPr>
          <a:xfrm>
            <a:off x="5449673" y="3699581"/>
            <a:ext cx="502061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ED9C1D"/>
                </a:solidFill>
                <a:latin typeface="Berlin Sans FB Demi" panose="020E0802020502020306" pitchFamily="34" charset="0"/>
              </a:rPr>
              <a:t>F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C75BFBC-8A09-4144-B7F7-43609E7250FC}"/>
              </a:ext>
            </a:extLst>
          </p:cNvPr>
          <p:cNvSpPr txBox="1"/>
          <p:nvPr/>
        </p:nvSpPr>
        <p:spPr>
          <a:xfrm>
            <a:off x="5965195" y="3904199"/>
            <a:ext cx="604653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6DA051"/>
                </a:solidFill>
                <a:latin typeface="Berlin Sans FB Demi" panose="020E0802020502020306" pitchFamily="34" charset="0"/>
              </a:rPr>
              <a:t>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12F6FD-B1EF-4416-8368-A6933ED7AC41}"/>
              </a:ext>
            </a:extLst>
          </p:cNvPr>
          <p:cNvSpPr txBox="1"/>
          <p:nvPr/>
        </p:nvSpPr>
        <p:spPr>
          <a:xfrm>
            <a:off x="5598124" y="4360473"/>
            <a:ext cx="503664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C93F3F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EDB67A-2130-45FE-AC2F-EDAACDDBFEEC}"/>
              </a:ext>
            </a:extLst>
          </p:cNvPr>
          <p:cNvSpPr txBox="1"/>
          <p:nvPr/>
        </p:nvSpPr>
        <p:spPr>
          <a:xfrm>
            <a:off x="5968398" y="4360472"/>
            <a:ext cx="543740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494A80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98C8888-B265-4323-AF9C-96A43F318D86}"/>
              </a:ext>
            </a:extLst>
          </p:cNvPr>
          <p:cNvSpPr txBox="1"/>
          <p:nvPr/>
        </p:nvSpPr>
        <p:spPr>
          <a:xfrm>
            <a:off x="3054421" y="1161487"/>
            <a:ext cx="5821547" cy="5773449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9625347"/>
              </a:avLst>
            </a:prstTxWarp>
            <a:spAutoFit/>
          </a:bodyPr>
          <a:lstStyle/>
          <a:p>
            <a:pPr algn="ctr"/>
            <a:r>
              <a:rPr lang="pt-BR" sz="4800" dirty="0">
                <a:ln w="165100">
                  <a:solidFill>
                    <a:schemeClr val="bg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Formação Humana / Ensino Religioso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09BB3F5-6E80-4584-AF85-1719FDCB5FDE}"/>
              </a:ext>
            </a:extLst>
          </p:cNvPr>
          <p:cNvSpPr txBox="1"/>
          <p:nvPr/>
        </p:nvSpPr>
        <p:spPr>
          <a:xfrm>
            <a:off x="3055815" y="1161486"/>
            <a:ext cx="5821547" cy="5773449"/>
          </a:xfrm>
          <a:prstGeom prst="rect">
            <a:avLst/>
          </a:prstGeom>
          <a:noFill/>
          <a:effectLst/>
        </p:spPr>
        <p:txBody>
          <a:bodyPr wrap="none" rtlCol="0">
            <a:prstTxWarp prst="textArchUp">
              <a:avLst>
                <a:gd name="adj" fmla="val 9625347"/>
              </a:avLst>
            </a:prstTxWarp>
            <a:spAutoFit/>
          </a:bodyPr>
          <a:lstStyle/>
          <a:p>
            <a:pPr algn="ctr"/>
            <a:r>
              <a:rPr lang="pt-BR" sz="4800" dirty="0">
                <a:ln w="165100">
                  <a:noFill/>
                </a:ln>
                <a:gradFill>
                  <a:gsLst>
                    <a:gs pos="15000">
                      <a:srgbClr val="F6BC47"/>
                    </a:gs>
                    <a:gs pos="0">
                      <a:srgbClr val="ED9C1D"/>
                    </a:gs>
                    <a:gs pos="30000">
                      <a:srgbClr val="6DA051"/>
                    </a:gs>
                    <a:gs pos="100000">
                      <a:srgbClr val="5081CF"/>
                    </a:gs>
                    <a:gs pos="92000">
                      <a:srgbClr val="494A80"/>
                    </a:gs>
                    <a:gs pos="78000">
                      <a:srgbClr val="E05151"/>
                    </a:gs>
                    <a:gs pos="62000">
                      <a:srgbClr val="C93F3F"/>
                    </a:gs>
                    <a:gs pos="46000">
                      <a:srgbClr val="ABCF50"/>
                    </a:gs>
                  </a:gsLst>
                  <a:lin ang="108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Formação Humana / Ensino Religioso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561A466-9FAF-4F81-8358-76C2BEBB0C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5" y="5580922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622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751527"/>
            <a:ext cx="11538199" cy="4845215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586B328-BFC4-43AD-9B00-B86967456A72}"/>
              </a:ext>
            </a:extLst>
          </p:cNvPr>
          <p:cNvSpPr/>
          <p:nvPr/>
        </p:nvSpPr>
        <p:spPr>
          <a:xfrm>
            <a:off x="6452514" y="2218906"/>
            <a:ext cx="4803621" cy="408584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6452514" y="2218906"/>
            <a:ext cx="93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B)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907105-C729-4616-A247-BBC6794E41BA}"/>
              </a:ext>
            </a:extLst>
          </p:cNvPr>
          <p:cNvSpPr txBox="1"/>
          <p:nvPr/>
        </p:nvSpPr>
        <p:spPr>
          <a:xfrm>
            <a:off x="355190" y="293561"/>
            <a:ext cx="11471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4- EM QUAL ATITUDE PERCEBEMOS AMIZADE?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68863" y="2182138"/>
            <a:ext cx="103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A)</a:t>
            </a:r>
          </a:p>
        </p:txBody>
      </p:sp>
      <p:pic>
        <p:nvPicPr>
          <p:cNvPr id="8" name="Picture 2" descr="PODCAST 53 - O AMOR AGAPE É FRATERNAL - IADMNOVOTEMPO.COM.BR - Igreja  Evangelica Assembleia de Deus Ministerio Novo Tempo Trindade Sao Goncalo RJ">
            <a:extLst>
              <a:ext uri="{FF2B5EF4-FFF2-40B4-BE49-F238E27FC236}">
                <a16:creationId xmlns:a16="http://schemas.microsoft.com/office/drawing/2014/main" id="{F6B9054D-9F64-4319-87DD-ED3F64797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44" y="2381787"/>
            <a:ext cx="3784013" cy="378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eu filhos não param de brigar! | Blog do Clubinho de Ofert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7" r="16924"/>
          <a:stretch/>
        </p:blipFill>
        <p:spPr bwMode="auto">
          <a:xfrm>
            <a:off x="1791595" y="2218906"/>
            <a:ext cx="4079215" cy="39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09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751527"/>
            <a:ext cx="11538199" cy="4845215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586B328-BFC4-43AD-9B00-B86967456A72}"/>
              </a:ext>
            </a:extLst>
          </p:cNvPr>
          <p:cNvSpPr/>
          <p:nvPr/>
        </p:nvSpPr>
        <p:spPr>
          <a:xfrm>
            <a:off x="579749" y="2204156"/>
            <a:ext cx="5112714" cy="354734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6207813" y="2218906"/>
            <a:ext cx="93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B)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907105-C729-4616-A247-BBC6794E41BA}"/>
              </a:ext>
            </a:extLst>
          </p:cNvPr>
          <p:cNvSpPr txBox="1"/>
          <p:nvPr/>
        </p:nvSpPr>
        <p:spPr>
          <a:xfrm>
            <a:off x="355190" y="293561"/>
            <a:ext cx="11471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4- EM QUAL ATITUDE PERCEBEMOS GRATIDÃO?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5482" y="2204156"/>
            <a:ext cx="103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A)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63" y="2371583"/>
            <a:ext cx="4659538" cy="310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onhecimentos Gerais e Cultura: Alimentos saudáveis para crianç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7121" r="13171" b="4337"/>
          <a:stretch/>
        </p:blipFill>
        <p:spPr bwMode="auto">
          <a:xfrm>
            <a:off x="1339402" y="2313900"/>
            <a:ext cx="4095483" cy="331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151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751527"/>
            <a:ext cx="11538199" cy="4845215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586B328-BFC4-43AD-9B00-B86967456A72}"/>
              </a:ext>
            </a:extLst>
          </p:cNvPr>
          <p:cNvSpPr/>
          <p:nvPr/>
        </p:nvSpPr>
        <p:spPr>
          <a:xfrm>
            <a:off x="5769931" y="2194244"/>
            <a:ext cx="5718024" cy="354734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5769931" y="2194244"/>
            <a:ext cx="93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B)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907105-C729-4616-A247-BBC6794E41BA}"/>
              </a:ext>
            </a:extLst>
          </p:cNvPr>
          <p:cNvSpPr txBox="1"/>
          <p:nvPr/>
        </p:nvSpPr>
        <p:spPr>
          <a:xfrm>
            <a:off x="355190" y="293561"/>
            <a:ext cx="11471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5- EM QUAL ATITUDE PERCEBEMOS HONESTIDADE?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07958" y="2194243"/>
            <a:ext cx="103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A)</a:t>
            </a:r>
          </a:p>
        </p:txBody>
      </p:sp>
      <p:pic>
        <p:nvPicPr>
          <p:cNvPr id="11" name="Picture 2" descr="Como promover o valor da honestidade em seu filho - Sou Mamãe">
            <a:extLst>
              <a:ext uri="{FF2B5EF4-FFF2-40B4-BE49-F238E27FC236}">
                <a16:creationId xmlns:a16="http://schemas.microsoft.com/office/drawing/2014/main" id="{7E7FED50-EA33-4E6A-AB5A-864972D65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22" y="2358704"/>
            <a:ext cx="4774700" cy="317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urto infantil🥇: O que fazer se seu filho estiver roubando | FindMyKids  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72" y="2334814"/>
            <a:ext cx="4474629" cy="319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54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751527"/>
            <a:ext cx="11538199" cy="4845215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586B328-BFC4-43AD-9B00-B86967456A72}"/>
              </a:ext>
            </a:extLst>
          </p:cNvPr>
          <p:cNvSpPr/>
          <p:nvPr/>
        </p:nvSpPr>
        <p:spPr>
          <a:xfrm>
            <a:off x="6001753" y="2207123"/>
            <a:ext cx="5692269" cy="354734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5848084" y="2186200"/>
            <a:ext cx="93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B)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907105-C729-4616-A247-BBC6794E41BA}"/>
              </a:ext>
            </a:extLst>
          </p:cNvPr>
          <p:cNvSpPr txBox="1"/>
          <p:nvPr/>
        </p:nvSpPr>
        <p:spPr>
          <a:xfrm>
            <a:off x="355190" y="293561"/>
            <a:ext cx="11471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6- EM QUAL ATITUDE PERCEBEMOS RESPONSABILIDADE?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07958" y="2194243"/>
            <a:ext cx="103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A)</a:t>
            </a:r>
          </a:p>
        </p:txBody>
      </p:sp>
      <p:sp>
        <p:nvSpPr>
          <p:cNvPr id="2" name="AutoShape 2" descr="Quarentena: Como ajudar seu filho a estudar em casa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Quarentena: Como ajudar seu filho a estudar em casa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Quarentena: Como ajudar seu filho a estudar em casa?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133" y="2343340"/>
            <a:ext cx="4915437" cy="327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 descr="UMA NOTA PARA OS PAIS: O que fazer se o seu filho não quer estud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28" y="2350290"/>
            <a:ext cx="4828549" cy="302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209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751527"/>
            <a:ext cx="11538199" cy="4845215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586B328-BFC4-43AD-9B00-B86967456A72}"/>
              </a:ext>
            </a:extLst>
          </p:cNvPr>
          <p:cNvSpPr/>
          <p:nvPr/>
        </p:nvSpPr>
        <p:spPr>
          <a:xfrm>
            <a:off x="627802" y="2057409"/>
            <a:ext cx="5412391" cy="364792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6144301" y="2083168"/>
            <a:ext cx="93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B)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907105-C729-4616-A247-BBC6794E41BA}"/>
              </a:ext>
            </a:extLst>
          </p:cNvPr>
          <p:cNvSpPr txBox="1"/>
          <p:nvPr/>
        </p:nvSpPr>
        <p:spPr>
          <a:xfrm>
            <a:off x="355190" y="293561"/>
            <a:ext cx="11471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7- EM QUAL ATITUDE PERCEBEMOS CORAGEM?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78417" y="2091211"/>
            <a:ext cx="103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A)</a:t>
            </a:r>
          </a:p>
        </p:txBody>
      </p:sp>
      <p:sp>
        <p:nvSpPr>
          <p:cNvPr id="2" name="AutoShape 2" descr="Quarentena: Como ajudar seu filho a estudar em casa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Quarentena: Como ajudar seu filho a estudar em casa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Quarentena: Como ajudar seu filho a estudar em casa?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2" descr="10 lições que seu filho precisa para não ser arrogante | Famili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657" y="2199079"/>
            <a:ext cx="4695692" cy="317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ertificando a coragem de um super-herói | Notícias | Laboratório  Beneficente de Belém">
            <a:extLst>
              <a:ext uri="{FF2B5EF4-FFF2-40B4-BE49-F238E27FC236}">
                <a16:creationId xmlns:a16="http://schemas.microsoft.com/office/drawing/2014/main" id="{ED53FE8F-E969-48AB-9623-96BC435C1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58" y="2207019"/>
            <a:ext cx="4654387" cy="335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34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751527"/>
            <a:ext cx="11538199" cy="4845215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586B328-BFC4-43AD-9B00-B86967456A72}"/>
              </a:ext>
            </a:extLst>
          </p:cNvPr>
          <p:cNvSpPr/>
          <p:nvPr/>
        </p:nvSpPr>
        <p:spPr>
          <a:xfrm>
            <a:off x="576286" y="2057409"/>
            <a:ext cx="5412391" cy="364792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aixaDeTexto 17"/>
          <p:cNvSpPr txBox="1"/>
          <p:nvPr/>
        </p:nvSpPr>
        <p:spPr>
          <a:xfrm>
            <a:off x="6144301" y="2083168"/>
            <a:ext cx="93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B)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3907105-C729-4616-A247-BBC6794E41BA}"/>
              </a:ext>
            </a:extLst>
          </p:cNvPr>
          <p:cNvSpPr txBox="1"/>
          <p:nvPr/>
        </p:nvSpPr>
        <p:spPr>
          <a:xfrm>
            <a:off x="355190" y="293561"/>
            <a:ext cx="11471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8- EM QUAL ATITUDE PERCEBEMOS BOM HUMOR?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78417" y="2091211"/>
            <a:ext cx="103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A)</a:t>
            </a:r>
          </a:p>
        </p:txBody>
      </p:sp>
      <p:sp>
        <p:nvSpPr>
          <p:cNvPr id="2" name="AutoShape 2" descr="Quarentena: Como ajudar seu filho a estudar em casa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Quarentena: Como ajudar seu filho a estudar em casa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Quarentena: Como ajudar seu filho a estudar em casa?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2" descr="10 lições que seu filho precisa para não ser arrogante | Famili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18" name="Picture 2" descr="Criança feliz, feliz a cantar. Alegre a embalar, teu sonho infantil. Oh meu  bom Jesus, que a todos conduz, olhai as crianças do nosso Brasil. Feliz 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11" y="2342029"/>
            <a:ext cx="4603645" cy="30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6 dicas para aprender a negociar com seus filhos – Revista Seleçõ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94"/>
          <a:stretch/>
        </p:blipFill>
        <p:spPr bwMode="auto">
          <a:xfrm>
            <a:off x="7038584" y="2209374"/>
            <a:ext cx="4114521" cy="355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246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751527"/>
            <a:ext cx="11538199" cy="4845215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3907105-C729-4616-A247-BBC6794E41BA}"/>
              </a:ext>
            </a:extLst>
          </p:cNvPr>
          <p:cNvSpPr txBox="1"/>
          <p:nvPr/>
        </p:nvSpPr>
        <p:spPr>
          <a:xfrm>
            <a:off x="460376" y="475364"/>
            <a:ext cx="11555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CAIXA MISTERIOSA DOS VALORES HUMANOS</a:t>
            </a:r>
          </a:p>
        </p:txBody>
      </p:sp>
      <p:sp>
        <p:nvSpPr>
          <p:cNvPr id="2" name="AutoShape 2" descr="Quarentena: Como ajudar seu filho a estudar em casa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Quarentena: Como ajudar seu filho a estudar em casa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Quarentena: Como ajudar seu filho a estudar em casa?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2" descr="10 lições que seu filho precisa para não ser arrogante | Famili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" name="Picture 2" descr="Caixa Misteriosa Surpresa Mistery Box Supresa (calçado feminino) nas  american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 b="4394"/>
          <a:stretch/>
        </p:blipFill>
        <p:spPr bwMode="auto">
          <a:xfrm>
            <a:off x="3599352" y="1751527"/>
            <a:ext cx="5196915" cy="479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60739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sultado de imagem para pingo de tinta png">
            <a:extLst>
              <a:ext uri="{FF2B5EF4-FFF2-40B4-BE49-F238E27FC236}">
                <a16:creationId xmlns:a16="http://schemas.microsoft.com/office/drawing/2014/main" id="{341CDED1-C8E9-4110-B5AB-43D727568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10129" r="5466" b="10129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CD38282-0184-43E1-9B67-0CBA0F21645F}"/>
              </a:ext>
            </a:extLst>
          </p:cNvPr>
          <p:cNvSpPr txBox="1"/>
          <p:nvPr/>
        </p:nvSpPr>
        <p:spPr>
          <a:xfrm>
            <a:off x="2928614" y="1649495"/>
            <a:ext cx="63347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dirty="0">
                <a:ln w="168275">
                  <a:solidFill>
                    <a:schemeClr val="bg1"/>
                  </a:solidFill>
                </a:ln>
                <a:solidFill>
                  <a:srgbClr val="243F8D"/>
                </a:solidFill>
                <a:effectLst>
                  <a:glow rad="228600">
                    <a:schemeClr val="bg1">
                      <a:alpha val="86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Mão na massa!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902DBF-984E-4F25-8C03-DB99E79821EA}"/>
              </a:ext>
            </a:extLst>
          </p:cNvPr>
          <p:cNvSpPr txBox="1"/>
          <p:nvPr/>
        </p:nvSpPr>
        <p:spPr>
          <a:xfrm>
            <a:off x="2747968" y="2083260"/>
            <a:ext cx="18473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3800" dirty="0">
              <a:solidFill>
                <a:srgbClr val="243F8D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BB5584B-0F51-43F0-B4CF-BAA51BCFD532}"/>
              </a:ext>
            </a:extLst>
          </p:cNvPr>
          <p:cNvSpPr txBox="1"/>
          <p:nvPr/>
        </p:nvSpPr>
        <p:spPr>
          <a:xfrm>
            <a:off x="2928614" y="1649495"/>
            <a:ext cx="63347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dirty="0">
                <a:ln w="168275">
                  <a:noFill/>
                </a:ln>
                <a:solidFill>
                  <a:srgbClr val="243F8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Mão na massa!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376FB50-66EE-4AFF-AB85-E488D0A6D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21" y="365760"/>
            <a:ext cx="2732555" cy="1524176"/>
          </a:xfrm>
          <a:prstGeom prst="rect">
            <a:avLst/>
          </a:prstGeom>
          <a:effectLst>
            <a:glow rad="228600">
              <a:schemeClr val="bg1">
                <a:alpha val="7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3108349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45B0FCF-81C6-4E80-B48A-8B68247811B5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8AA9EE1-F690-451B-8057-5B31734D6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tângulo 1"/>
          <p:cNvSpPr/>
          <p:nvPr/>
        </p:nvSpPr>
        <p:spPr>
          <a:xfrm>
            <a:off x="820076" y="1967776"/>
            <a:ext cx="105518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/>
              <a:t>REVISAMOS O CONTEÚDO SOBRE A </a:t>
            </a:r>
            <a:r>
              <a:rPr lang="pt-BR" sz="3600" b="1" dirty="0"/>
              <a:t>IMPORTÂNCIA DOS VALORES HUMANOS</a:t>
            </a:r>
            <a:r>
              <a:rPr lang="pt-BR" sz="3600" dirty="0"/>
              <a:t> PARA UMA BOA CONVIVÊNCIA EM SOCIEDADE?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36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81F32EC-44EC-4022-878B-8D1CF2E49A05}"/>
              </a:ext>
            </a:extLst>
          </p:cNvPr>
          <p:cNvSpPr txBox="1"/>
          <p:nvPr/>
        </p:nvSpPr>
        <p:spPr>
          <a:xfrm>
            <a:off x="1118516" y="923264"/>
            <a:ext cx="9954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ALCANÇAMOS O OBJETIVO DA AULA?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12930AC-3037-456D-810F-A184C801E564}"/>
              </a:ext>
            </a:extLst>
          </p:cNvPr>
          <p:cNvSpPr txBox="1"/>
          <p:nvPr/>
        </p:nvSpPr>
        <p:spPr>
          <a:xfrm>
            <a:off x="1118515" y="923264"/>
            <a:ext cx="995496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44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ALCANÇAMOS O OBJETIVO DA AULA?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B992A63-08E9-42B4-AA29-EE9BEF0E0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t="51569" r="27716" b="29118"/>
          <a:stretch/>
        </p:blipFill>
        <p:spPr>
          <a:xfrm>
            <a:off x="5006736" y="3536576"/>
            <a:ext cx="2178529" cy="23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2107096" y="1311075"/>
            <a:ext cx="7977809" cy="499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3"/>
              </a:rPr>
              <a:t>https://br.guiainfantil.com/materias/educacao/valoreso-valor-da-fidelidade-nas-criancas/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4"/>
              </a:rPr>
              <a:t>https://br.guiainfantil.com/materias/educacao/valoreso-valor-da-humildade-nas-criancas/</a:t>
            </a:r>
            <a:endParaRPr lang="pt-BR" sz="1400" u="sng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5"/>
              </a:rPr>
              <a:t>https://br.guiainfantil.com/aprendizagem/91-educar-a-crianca-com-valores-perseveranca.html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dirty="0">
                <a:hlinkClick r:id="rId6"/>
              </a:rPr>
              <a:t>https://br.guiainfantil.com/prudencia/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5"/>
              </a:rPr>
              <a:t>https://conceito.de/dedicacao</a:t>
            </a:r>
            <a:endParaRPr lang="pt-BR" sz="1400" u="sng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7"/>
              </a:rPr>
              <a:t>https://conceitos.com/responsabilidade/</a:t>
            </a:r>
            <a:endParaRPr lang="pt-BR" sz="1400" u="sng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8"/>
              </a:rPr>
              <a:t>https://conceito.de/esperanca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9"/>
              </a:rPr>
              <a:t>https://www.significados.com.br/entusiasmo/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10"/>
              </a:rPr>
              <a:t>https://www.significados.com.br/honestidade/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11"/>
              </a:rPr>
              <a:t>https://amenteemaravilhosa.com.br/a-simplicidade-pessoas-extraordinarias/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12"/>
              </a:rPr>
              <a:t>https://meuartigo.brasilescola.uol.com.br/saude/vale-pena-cultivar-bom-humor-1.htm</a:t>
            </a:r>
            <a:endParaRPr lang="pt-BR" sz="14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u="sng" dirty="0">
                <a:hlinkClick r:id="rId13"/>
              </a:rPr>
              <a:t>https://www.infoescola.com/religiao/o-que-e-fe/</a:t>
            </a:r>
            <a:endParaRPr lang="pt-BR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400" dirty="0">
                <a:solidFill>
                  <a:srgbClr val="0070C0"/>
                </a:solidFill>
                <a:ea typeface="Calibri"/>
                <a:cs typeface="Times New Roman"/>
              </a:rPr>
              <a:t>Caderno Pedagógico de Formação Humana e Ensino Religioso-SME</a:t>
            </a:r>
            <a:r>
              <a:rPr lang="pt-BR" dirty="0">
                <a:ea typeface="Calibri"/>
                <a:cs typeface="Times New Roman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54B4A8D-1EAE-424A-9594-5735683C61BE}"/>
              </a:ext>
            </a:extLst>
          </p:cNvPr>
          <p:cNvSpPr txBox="1"/>
          <p:nvPr/>
        </p:nvSpPr>
        <p:spPr>
          <a:xfrm>
            <a:off x="3986288" y="480078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REFERÊNCIAS: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E4EF8D9-AAEC-4792-A135-F247D69C9A04}"/>
              </a:ext>
            </a:extLst>
          </p:cNvPr>
          <p:cNvSpPr txBox="1"/>
          <p:nvPr/>
        </p:nvSpPr>
        <p:spPr>
          <a:xfrm>
            <a:off x="3986287" y="480078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REFERÊNCIAS:</a:t>
            </a:r>
          </a:p>
        </p:txBody>
      </p:sp>
    </p:spTree>
    <p:extLst>
      <p:ext uri="{BB962C8B-B14F-4D97-AF65-F5344CB8AC3E}">
        <p14:creationId xmlns:p14="http://schemas.microsoft.com/office/powerpoint/2010/main" val="59245875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AF58A51-47D9-413A-962F-1799EE0B04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6" y="5160814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 descr="Valores Humanos - Instituto de Educação em Valores Humanos">
            <a:extLst>
              <a:ext uri="{FF2B5EF4-FFF2-40B4-BE49-F238E27FC236}">
                <a16:creationId xmlns:a16="http://schemas.microsoft.com/office/drawing/2014/main" id="{E913D94E-EC05-4E96-A855-07C03478E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30" b="97758" l="31641" r="67969">
                        <a14:foregroundMark x1="42383" y1="7175" x2="42383" y2="7175"/>
                        <a14:foregroundMark x1="56836" y1="6726" x2="56836" y2="6726"/>
                        <a14:foregroundMark x1="68359" y1="35426" x2="68359" y2="35426"/>
                        <a14:foregroundMark x1="31836" y1="34529" x2="31836" y2="34529"/>
                        <a14:foregroundMark x1="50000" y1="43498" x2="50000" y2="43498"/>
                        <a14:foregroundMark x1="47266" y1="94619" x2="47266" y2="94619"/>
                        <a14:foregroundMark x1="53516" y1="50673" x2="53516" y2="50673"/>
                        <a14:foregroundMark x1="48047" y1="63677" x2="48047" y2="63677"/>
                        <a14:foregroundMark x1="47461" y1="97758" x2="47461" y2="97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6" r="27419"/>
          <a:stretch/>
        </p:blipFill>
        <p:spPr bwMode="auto">
          <a:xfrm>
            <a:off x="4339086" y="2790044"/>
            <a:ext cx="3513813" cy="33758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4AAC5EF-93DE-463A-AA81-FF70CECC1D5F}"/>
              </a:ext>
            </a:extLst>
          </p:cNvPr>
          <p:cNvSpPr txBox="1"/>
          <p:nvPr/>
        </p:nvSpPr>
        <p:spPr>
          <a:xfrm>
            <a:off x="719906" y="1321770"/>
            <a:ext cx="107521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>
                <a:ln w="165100">
                  <a:solidFill>
                    <a:srgbClr val="48487E"/>
                  </a:solidFill>
                </a:ln>
                <a:solidFill>
                  <a:srgbClr val="48487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Valores Humanos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EFD1700-B931-434A-8060-E61C64DC5816}"/>
              </a:ext>
            </a:extLst>
          </p:cNvPr>
          <p:cNvSpPr txBox="1"/>
          <p:nvPr/>
        </p:nvSpPr>
        <p:spPr>
          <a:xfrm>
            <a:off x="3090200" y="854058"/>
            <a:ext cx="6011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>
                <a:ln w="57150">
                  <a:solidFill>
                    <a:srgbClr val="414171"/>
                  </a:solidFill>
                </a:ln>
                <a:solidFill>
                  <a:srgbClr val="243F8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REVISÃO DAS AULAS SOBRE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88877F8-4D4C-489C-A91D-FA65FFF87AB7}"/>
              </a:ext>
            </a:extLst>
          </p:cNvPr>
          <p:cNvSpPr txBox="1"/>
          <p:nvPr/>
        </p:nvSpPr>
        <p:spPr>
          <a:xfrm>
            <a:off x="719904" y="1321770"/>
            <a:ext cx="107521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>
                <a:ln w="1651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Valores Humanos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D4F2CBD-A779-47A0-9372-E023BF712564}"/>
              </a:ext>
            </a:extLst>
          </p:cNvPr>
          <p:cNvSpPr txBox="1"/>
          <p:nvPr/>
        </p:nvSpPr>
        <p:spPr>
          <a:xfrm>
            <a:off x="3090200" y="854057"/>
            <a:ext cx="6011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>
                <a:ln w="571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REVISÃO DAS AULAS SOBRE</a:t>
            </a:r>
          </a:p>
        </p:txBody>
      </p:sp>
    </p:spTree>
    <p:extLst>
      <p:ext uri="{BB962C8B-B14F-4D97-AF65-F5344CB8AC3E}">
        <p14:creationId xmlns:p14="http://schemas.microsoft.com/office/powerpoint/2010/main" val="575314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29" y="5636351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FC42C76-68D4-400B-AD57-9B4C53601895}"/>
              </a:ext>
            </a:extLst>
          </p:cNvPr>
          <p:cNvSpPr txBox="1"/>
          <p:nvPr/>
        </p:nvSpPr>
        <p:spPr>
          <a:xfrm>
            <a:off x="5517699" y="1359202"/>
            <a:ext cx="6098458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JUNTOS PODEMOS </a:t>
            </a:r>
            <a:r>
              <a:rPr lang="pt-BR" sz="59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CONSTRUIR UM </a:t>
            </a:r>
            <a:r>
              <a:rPr lang="pt-BR" sz="6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MUNDO MAIS </a:t>
            </a:r>
            <a:r>
              <a:rPr lang="pt-BR" sz="85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HUMANO!</a:t>
            </a:r>
          </a:p>
        </p:txBody>
      </p:sp>
      <p:pic>
        <p:nvPicPr>
          <p:cNvPr id="10" name="Picture 10" descr="Resultado de imagem para juntos somos mais fortes png">
            <a:extLst>
              <a:ext uri="{FF2B5EF4-FFF2-40B4-BE49-F238E27FC236}">
                <a16:creationId xmlns:a16="http://schemas.microsoft.com/office/drawing/2014/main" id="{58CD443F-67CD-496C-8DF4-F84F265F9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628800"/>
            <a:ext cx="4529832" cy="400755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0349536-D200-42E2-B86B-80CBE1B87D5A}"/>
              </a:ext>
            </a:extLst>
          </p:cNvPr>
          <p:cNvSpPr txBox="1"/>
          <p:nvPr/>
        </p:nvSpPr>
        <p:spPr>
          <a:xfrm>
            <a:off x="2458005" y="3283944"/>
            <a:ext cx="502061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ED9C1D"/>
                </a:solidFill>
                <a:latin typeface="Berlin Sans FB Demi" panose="020E0802020502020306" pitchFamily="34" charset="0"/>
              </a:rPr>
              <a:t>F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B2EDD5-F7EA-498F-98CD-1C79F5E05F5B}"/>
              </a:ext>
            </a:extLst>
          </p:cNvPr>
          <p:cNvSpPr txBox="1"/>
          <p:nvPr/>
        </p:nvSpPr>
        <p:spPr>
          <a:xfrm>
            <a:off x="2973527" y="3488562"/>
            <a:ext cx="604653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6DA051"/>
                </a:solidFill>
                <a:latin typeface="Berlin Sans FB Demi" panose="020E0802020502020306" pitchFamily="34" charset="0"/>
              </a:rPr>
              <a:t>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4D99941-23A0-4EE1-885D-D593B42D02DE}"/>
              </a:ext>
            </a:extLst>
          </p:cNvPr>
          <p:cNvSpPr txBox="1"/>
          <p:nvPr/>
        </p:nvSpPr>
        <p:spPr>
          <a:xfrm>
            <a:off x="2606456" y="3944836"/>
            <a:ext cx="503664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C93F3F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9376985-3952-4DCD-8DE1-F76F217E750E}"/>
              </a:ext>
            </a:extLst>
          </p:cNvPr>
          <p:cNvSpPr txBox="1"/>
          <p:nvPr/>
        </p:nvSpPr>
        <p:spPr>
          <a:xfrm>
            <a:off x="2976730" y="3944835"/>
            <a:ext cx="543740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494A80"/>
                </a:solidFill>
                <a:latin typeface="Berlin Sans FB Demi" panose="020E0802020502020306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7943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EB3B93E-BDD1-46DE-8D38-62AEBA20835B}"/>
              </a:ext>
            </a:extLst>
          </p:cNvPr>
          <p:cNvSpPr/>
          <p:nvPr/>
        </p:nvSpPr>
        <p:spPr>
          <a:xfrm>
            <a:off x="1094509" y="1814945"/>
            <a:ext cx="10266218" cy="3546763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D5B683E-C14D-42EA-86F5-54283A101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9" y="886146"/>
            <a:ext cx="1448704" cy="808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1197514" y="2047617"/>
            <a:ext cx="98523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4000" dirty="0"/>
              <a:t>REVISAR SE APRENDEMOS SOBRE A </a:t>
            </a:r>
            <a:r>
              <a:rPr lang="pt-BR" sz="4000" b="1" dirty="0"/>
              <a:t>IMPORTÂNCIA DOS VALORES HUMANOS</a:t>
            </a:r>
            <a:r>
              <a:rPr lang="pt-BR" sz="4000" dirty="0"/>
              <a:t> PARA UMA BOA CONVIVÊNCIA EM SOCIEDADE.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4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495C23A-736E-4D19-9748-565E860A2905}"/>
              </a:ext>
            </a:extLst>
          </p:cNvPr>
          <p:cNvSpPr txBox="1"/>
          <p:nvPr/>
        </p:nvSpPr>
        <p:spPr>
          <a:xfrm>
            <a:off x="3173222" y="858507"/>
            <a:ext cx="5900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OBJETIVO DA AULA: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4F1DECC-6BEF-4992-839B-D3E2DE2BF9F3}"/>
              </a:ext>
            </a:extLst>
          </p:cNvPr>
          <p:cNvSpPr txBox="1"/>
          <p:nvPr/>
        </p:nvSpPr>
        <p:spPr>
          <a:xfrm>
            <a:off x="3173222" y="858507"/>
            <a:ext cx="5900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OBJETIVO DA AULA:</a:t>
            </a:r>
          </a:p>
        </p:txBody>
      </p:sp>
      <p:pic>
        <p:nvPicPr>
          <p:cNvPr id="7" name="Picture 4" descr="Gráficos de rede portátil Ícones de computador objetivo Gráficos  escaláveis, objetivos, roxo, outros, negócios png | PNGWing">
            <a:extLst>
              <a:ext uri="{FF2B5EF4-FFF2-40B4-BE49-F238E27FC236}">
                <a16:creationId xmlns:a16="http://schemas.microsoft.com/office/drawing/2014/main" id="{71388050-48D1-417A-9EFB-D56F1312C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8633" l="10000" r="90000">
                        <a14:foregroundMark x1="30870" y1="5664" x2="30870" y2="5664"/>
                        <a14:foregroundMark x1="53370" y1="89844" x2="53370" y2="89844"/>
                        <a14:foregroundMark x1="54348" y1="96094" x2="54348" y2="96094"/>
                        <a14:foregroundMark x1="68370" y1="97461" x2="68370" y2="97461"/>
                        <a14:foregroundMark x1="33696" y1="99023" x2="33696" y2="99023"/>
                        <a14:foregroundMark x1="52174" y1="4883" x2="52174" y2="4883"/>
                        <a14:foregroundMark x1="31848" y1="3125" x2="31848" y2="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91" y="4350398"/>
            <a:ext cx="2963217" cy="16490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86297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330035"/>
            <a:ext cx="11538199" cy="5266707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7E79DB-56D1-462D-AAC8-4CEB663D3F4F}"/>
              </a:ext>
            </a:extLst>
          </p:cNvPr>
          <p:cNvSpPr txBox="1"/>
          <p:nvPr/>
        </p:nvSpPr>
        <p:spPr>
          <a:xfrm>
            <a:off x="1445836" y="299869"/>
            <a:ext cx="9797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VAMOS COMEÇAR COM HISTÓRIA!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D0C78A17-91BE-45D2-93FB-15336AA67FEE}"/>
              </a:ext>
            </a:extLst>
          </p:cNvPr>
          <p:cNvSpPr txBox="1"/>
          <p:nvPr/>
        </p:nvSpPr>
        <p:spPr>
          <a:xfrm>
            <a:off x="1445836" y="305776"/>
            <a:ext cx="9797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VAMOS COMEÇAR COM HISTÓRIA!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8376662" y="3809499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32218" r="41500" b="11092"/>
          <a:stretch/>
        </p:blipFill>
        <p:spPr bwMode="auto">
          <a:xfrm>
            <a:off x="3090929" y="1722633"/>
            <a:ext cx="6218150" cy="458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65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66E2F98B-7883-41B9-9E2C-DB33CE466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10053297" y="3439913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099205" y="605392"/>
            <a:ext cx="843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FAZER NOVOS AMIGOS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49569" r="39657" b="13813"/>
          <a:stretch/>
        </p:blipFill>
        <p:spPr bwMode="auto">
          <a:xfrm>
            <a:off x="1656305" y="1466186"/>
            <a:ext cx="9320824" cy="425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51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9361971" y="350400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15901" y="489389"/>
            <a:ext cx="11799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MANTER A ÁGUA AZUL PARA TODOS OS PEIXES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6" t="39655" r="39658" b="11206"/>
          <a:stretch/>
        </p:blipFill>
        <p:spPr bwMode="auto">
          <a:xfrm>
            <a:off x="1878488" y="1074164"/>
            <a:ext cx="8435024" cy="516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E09FC7A-AE22-4117-B9A1-B94D54D47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082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34ECA6-0D75-4620-86FC-B96E1CD7A4E0}"/>
              </a:ext>
            </a:extLst>
          </p:cNvPr>
          <p:cNvSpPr txBox="1"/>
          <p:nvPr/>
        </p:nvSpPr>
        <p:spPr>
          <a:xfrm rot="16200000">
            <a:off x="9102828" y="3364392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bg1"/>
                </a:solidFill>
              </a:rPr>
              <a:t>Imagem da Internet</a:t>
            </a:r>
          </a:p>
        </p:txBody>
      </p:sp>
      <p:sp>
        <p:nvSpPr>
          <p:cNvPr id="2" name="AutoShape 2" descr="al&#10;&#10; 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771799" y="501307"/>
            <a:ext cx="10648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PAZ É OUVIR DIFERENTES TIPOS DE MÚSICA.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40518" r="39658" b="11638"/>
          <a:stretch/>
        </p:blipFill>
        <p:spPr bwMode="auto">
          <a:xfrm>
            <a:off x="2121733" y="1147638"/>
            <a:ext cx="7948534" cy="474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F497E68-F450-4944-B5E2-FAA4461F2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5" y="5874326"/>
            <a:ext cx="1217089" cy="67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06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2288</TotalTime>
  <Words>684</Words>
  <Application>Microsoft Office PowerPoint</Application>
  <PresentationFormat>Widescreen</PresentationFormat>
  <Paragraphs>149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40</vt:i4>
      </vt:variant>
    </vt:vector>
  </HeadingPairs>
  <TitlesOfParts>
    <vt:vector size="46" baseType="lpstr">
      <vt:lpstr>Arial</vt:lpstr>
      <vt:lpstr>Berlin Sans FB Demi</vt:lpstr>
      <vt:lpstr>Calibri</vt:lpstr>
      <vt:lpstr>Calibri Light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feeribas .</dc:creator>
  <cp:lastModifiedBy>Fernando Ribas</cp:lastModifiedBy>
  <cp:revision>126</cp:revision>
  <dcterms:created xsi:type="dcterms:W3CDTF">2021-02-17T13:23:25Z</dcterms:created>
  <dcterms:modified xsi:type="dcterms:W3CDTF">2021-04-12T19:42:29Z</dcterms:modified>
</cp:coreProperties>
</file>