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</p:sldMasterIdLst>
  <p:sldIdLst>
    <p:sldId id="256" r:id="rId5"/>
    <p:sldId id="288" r:id="rId6"/>
    <p:sldId id="289" r:id="rId7"/>
    <p:sldId id="275" r:id="rId8"/>
    <p:sldId id="260" r:id="rId9"/>
    <p:sldId id="262" r:id="rId10"/>
    <p:sldId id="264" r:id="rId11"/>
    <p:sldId id="263" r:id="rId12"/>
    <p:sldId id="265" r:id="rId13"/>
    <p:sldId id="266" r:id="rId14"/>
    <p:sldId id="267" r:id="rId15"/>
    <p:sldId id="268" r:id="rId16"/>
    <p:sldId id="300" r:id="rId17"/>
    <p:sldId id="270" r:id="rId18"/>
    <p:sldId id="271" r:id="rId19"/>
    <p:sldId id="272" r:id="rId20"/>
    <p:sldId id="273" r:id="rId21"/>
    <p:sldId id="274" r:id="rId22"/>
    <p:sldId id="280" r:id="rId23"/>
    <p:sldId id="281" r:id="rId24"/>
    <p:sldId id="282" r:id="rId25"/>
    <p:sldId id="278" r:id="rId26"/>
    <p:sldId id="287" r:id="rId27"/>
    <p:sldId id="284" r:id="rId28"/>
    <p:sldId id="299" r:id="rId29"/>
    <p:sldId id="285" r:id="rId30"/>
    <p:sldId id="279" r:id="rId31"/>
    <p:sldId id="286" r:id="rId3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487E"/>
    <a:srgbClr val="5D80AF"/>
    <a:srgbClr val="F65040"/>
    <a:srgbClr val="C83F3F"/>
    <a:srgbClr val="BECD3F"/>
    <a:srgbClr val="6C9F51"/>
    <a:srgbClr val="FFBA38"/>
    <a:srgbClr val="ED9C1D"/>
    <a:srgbClr val="3C1E76"/>
    <a:srgbClr val="6F9F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8A08DB-18CB-4DEF-81FF-01EDD4C75C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D4BA5D3-2B9B-4AA2-A440-052D11306C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9AB327-02F6-43E3-BD3F-72D2142FE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/>
              <a:t>23/02/2021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51DD1D3-E12B-4EC0-AE81-665F4B114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914610D-41E0-46F6-BE56-BD1F24B0E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11639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FC616D-5F7C-4CC0-B644-3AEF56C27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84C2F11-CA3C-477C-A1B7-5E65A46614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5A9F4C5-9A30-413D-930A-AA586D5A0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/>
              <a:t>23/02/2021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A76FFA5-80CE-437F-A085-5D8EECC26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5062116-8DCB-408B-82F7-53F08486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1976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609A907-53B1-4AB6-A245-5645B7842E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BF8B0C5-9414-4902-940A-0C828F756D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B914E8F-F6F4-450E-B5E5-19B4B6CE8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/>
              <a:t>23/02/2021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A4DD45B-9D97-490A-B8E3-B4523EED6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B230249-61AF-4DE8-9010-64541C6E0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6729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8A08DB-18CB-4DEF-81FF-01EDD4C75C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D4BA5D3-2B9B-4AA2-A440-052D11306C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9AB327-02F6-43E3-BD3F-72D2142FE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51DD1D3-E12B-4EC0-AE81-665F4B114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914610D-41E0-46F6-BE56-BD1F24B0E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514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462D0F-DC52-4E13-9F44-0A93CC8A7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9355EA2-61BD-43F7-ACD8-8AAD8D1133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10D37CE-D78B-4247-8728-8617FB35A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1291F63-B443-4590-8A14-59BFEC7C6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BBC0B29-17B1-4D63-A8EE-D300E8D17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005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F42238-29D7-4221-B2E7-A68AEE441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4EA1B93-9F41-4E87-A587-9D84BB0DA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B16AC66-BABE-4464-B3C7-3C98EBD53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B1DAD60-5A68-4350-AD83-E2C47A3F8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39B0524-0629-40D3-8028-36DF29B1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7400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0197CC-0452-46D9-B7B7-786FEC384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DDD4EA-C179-4ABC-884D-CA2E097D4B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0B4B5B9-E71A-4DA4-A430-1AD63EDD8A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269F4A6-D322-4ABD-8E73-2309C564E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EE44A2D-32DC-44E9-9D84-67F019C71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10078EC-10BF-41F7-A1EC-BCB243F79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9886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B8D30C-6184-4720-AFC3-58A164E39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F9D039A-FD53-4FA5-8E6F-972C633E90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47A57BF-2971-4FB1-A436-560A5F049B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2A09C3D-463C-4F5F-951F-D9F206970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E5D19F4-FBBB-4DF8-8BEF-23659D158E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2518CA7-578D-426D-A8B1-65D42236F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802750E-9930-4702-8305-D32CD7400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BC79CDF-6BC5-4DA5-9A66-6919870FA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4810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CB8B2B-E0BD-4EAA-95C4-E0D31DBD7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6DF9310-0FFE-41E1-A076-A95289597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D672FCA-B78F-47C3-8560-1CE7DBDBE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9869821-F8E9-4049-8276-90B95FE14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866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51C42D5-7948-4C8F-AD9C-36291279E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5537578-0216-4430-A0D6-B4FB15652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A9D3F94-07BE-4F7D-9E68-C240F9BA6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5534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0D628C-E48F-4E16-956B-5346363A8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04415B2-9A0F-486A-92C0-BCA0510FB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B382113-5DC3-4A35-9C94-7AC07B9F0E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9F90BB9-C96B-46C8-A478-F7CD29AE2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674F2CF-D5C8-4FB6-BAE2-88B86AC1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A5A326A-AC9D-4CFF-BABA-310CC6535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937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462D0F-DC52-4E13-9F44-0A93CC8A7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9355EA2-61BD-43F7-ACD8-8AAD8D1133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10D37CE-D78B-4247-8728-8617FB35A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/>
              <a:t>23/02/2021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1291F63-B443-4590-8A14-59BFEC7C6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BBC0B29-17B1-4D63-A8EE-D300E8D17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33538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EDE7AF-5419-4539-BCCA-A61E0D29E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5A0F31A-026D-4188-A05F-B56F2719C6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0DFAC2A-0B84-4669-888E-09277117ED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BD05E3F-EC2E-4EB5-8B45-7DAC3D238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8A42341-FBD0-464F-AF7D-EFA68FF26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BA78C04-36B1-4474-A7A3-DFFA65C27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4815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FC616D-5F7C-4CC0-B644-3AEF56C27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84C2F11-CA3C-477C-A1B7-5E65A46614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5A9F4C5-9A30-413D-930A-AA586D5A0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A76FFA5-80CE-437F-A085-5D8EECC26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5062116-8DCB-408B-82F7-53F08486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7054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609A907-53B1-4AB6-A245-5645B7842E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BF8B0C5-9414-4902-940A-0C828F756D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B914E8F-F6F4-450E-B5E5-19B4B6CE8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A4DD45B-9D97-490A-B8E3-B4523EED6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B230249-61AF-4DE8-9010-64541C6E0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0228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8A08DB-18CB-4DEF-81FF-01EDD4C75C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D4BA5D3-2B9B-4AA2-A440-052D11306C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9AB327-02F6-43E3-BD3F-72D2142FE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51DD1D3-E12B-4EC0-AE81-665F4B114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914610D-41E0-46F6-BE56-BD1F24B0E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0850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462D0F-DC52-4E13-9F44-0A93CC8A7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9355EA2-61BD-43F7-ACD8-8AAD8D1133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10D37CE-D78B-4247-8728-8617FB35A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1291F63-B443-4590-8A14-59BFEC7C6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BBC0B29-17B1-4D63-A8EE-D300E8D17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7634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F42238-29D7-4221-B2E7-A68AEE441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4EA1B93-9F41-4E87-A587-9D84BB0DA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B16AC66-BABE-4464-B3C7-3C98EBD53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B1DAD60-5A68-4350-AD83-E2C47A3F8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39B0524-0629-40D3-8028-36DF29B1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9097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0197CC-0452-46D9-B7B7-786FEC384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DDD4EA-C179-4ABC-884D-CA2E097D4B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0B4B5B9-E71A-4DA4-A430-1AD63EDD8A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269F4A6-D322-4ABD-8E73-2309C564E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EE44A2D-32DC-44E9-9D84-67F019C71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10078EC-10BF-41F7-A1EC-BCB243F79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0535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B8D30C-6184-4720-AFC3-58A164E39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F9D039A-FD53-4FA5-8E6F-972C633E90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47A57BF-2971-4FB1-A436-560A5F049B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2A09C3D-463C-4F5F-951F-D9F206970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E5D19F4-FBBB-4DF8-8BEF-23659D158E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2518CA7-578D-426D-A8B1-65D42236F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802750E-9930-4702-8305-D32CD7400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BC79CDF-6BC5-4DA5-9A66-6919870FA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1566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CB8B2B-E0BD-4EAA-95C4-E0D31DBD7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6DF9310-0FFE-41E1-A076-A95289597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D672FCA-B78F-47C3-8560-1CE7DBDBE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9869821-F8E9-4049-8276-90B95FE14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3294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51C42D5-7948-4C8F-AD9C-36291279E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5537578-0216-4430-A0D6-B4FB15652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A9D3F94-07BE-4F7D-9E68-C240F9BA6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663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F42238-29D7-4221-B2E7-A68AEE441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4EA1B93-9F41-4E87-A587-9D84BB0DA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B16AC66-BABE-4464-B3C7-3C98EBD53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/>
              <a:t>23/02/2021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B1DAD60-5A68-4350-AD83-E2C47A3F8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39B0524-0629-40D3-8028-36DF29B1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296957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0D628C-E48F-4E16-956B-5346363A8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04415B2-9A0F-486A-92C0-BCA0510FB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B382113-5DC3-4A35-9C94-7AC07B9F0E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9F90BB9-C96B-46C8-A478-F7CD29AE2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674F2CF-D5C8-4FB6-BAE2-88B86AC1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A5A326A-AC9D-4CFF-BABA-310CC6535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4510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EDE7AF-5419-4539-BCCA-A61E0D29E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5A0F31A-026D-4188-A05F-B56F2719C6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0DFAC2A-0B84-4669-888E-09277117ED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BD05E3F-EC2E-4EB5-8B45-7DAC3D238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8A42341-FBD0-464F-AF7D-EFA68FF26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BA78C04-36B1-4474-A7A3-DFFA65C27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1798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FC616D-5F7C-4CC0-B644-3AEF56C27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84C2F11-CA3C-477C-A1B7-5E65A46614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5A9F4C5-9A30-413D-930A-AA586D5A0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A76FFA5-80CE-437F-A085-5D8EECC26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5062116-8DCB-408B-82F7-53F08486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2030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609A907-53B1-4AB6-A245-5645B7842E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BF8B0C5-9414-4902-940A-0C828F756D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B914E8F-F6F4-450E-B5E5-19B4B6CE8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A4DD45B-9D97-490A-B8E3-B4523EED6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B230249-61AF-4DE8-9010-64541C6E0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4280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8A08DB-18CB-4DEF-81FF-01EDD4C75C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D4BA5D3-2B9B-4AA2-A440-052D11306C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9AB327-02F6-43E3-BD3F-72D2142FE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51DD1D3-E12B-4EC0-AE81-665F4B114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914610D-41E0-46F6-BE56-BD1F24B0E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6126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462D0F-DC52-4E13-9F44-0A93CC8A7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9355EA2-61BD-43F7-ACD8-8AAD8D1133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10D37CE-D78B-4247-8728-8617FB35A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1291F63-B443-4590-8A14-59BFEC7C6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BBC0B29-17B1-4D63-A8EE-D300E8D17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5030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F42238-29D7-4221-B2E7-A68AEE441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4EA1B93-9F41-4E87-A587-9D84BB0DA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B16AC66-BABE-4464-B3C7-3C98EBD53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B1DAD60-5A68-4350-AD83-E2C47A3F8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39B0524-0629-40D3-8028-36DF29B1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5479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0197CC-0452-46D9-B7B7-786FEC384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DDD4EA-C179-4ABC-884D-CA2E097D4B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0B4B5B9-E71A-4DA4-A430-1AD63EDD8A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269F4A6-D322-4ABD-8E73-2309C564E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EE44A2D-32DC-44E9-9D84-67F019C71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10078EC-10BF-41F7-A1EC-BCB243F79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9903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B8D30C-6184-4720-AFC3-58A164E39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F9D039A-FD53-4FA5-8E6F-972C633E90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47A57BF-2971-4FB1-A436-560A5F049B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2A09C3D-463C-4F5F-951F-D9F206970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E5D19F4-FBBB-4DF8-8BEF-23659D158E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2518CA7-578D-426D-A8B1-65D42236F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802750E-9930-4702-8305-D32CD7400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BC79CDF-6BC5-4DA5-9A66-6919870FA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4748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CB8B2B-E0BD-4EAA-95C4-E0D31DBD7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6DF9310-0FFE-41E1-A076-A95289597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D672FCA-B78F-47C3-8560-1CE7DBDBE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9869821-F8E9-4049-8276-90B95FE14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616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0197CC-0452-46D9-B7B7-786FEC384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DDD4EA-C179-4ABC-884D-CA2E097D4B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0B4B5B9-E71A-4DA4-A430-1AD63EDD8A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269F4A6-D322-4ABD-8E73-2309C564E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/>
              <a:t>23/02/2021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EE44A2D-32DC-44E9-9D84-67F019C71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10078EC-10BF-41F7-A1EC-BCB243F79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672426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51C42D5-7948-4C8F-AD9C-36291279E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5537578-0216-4430-A0D6-B4FB15652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A9D3F94-07BE-4F7D-9E68-C240F9BA6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063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0D628C-E48F-4E16-956B-5346363A8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04415B2-9A0F-486A-92C0-BCA0510FB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B382113-5DC3-4A35-9C94-7AC07B9F0E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9F90BB9-C96B-46C8-A478-F7CD29AE2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674F2CF-D5C8-4FB6-BAE2-88B86AC1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A5A326A-AC9D-4CFF-BABA-310CC6535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2103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EDE7AF-5419-4539-BCCA-A61E0D29E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5A0F31A-026D-4188-A05F-B56F2719C6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0DFAC2A-0B84-4669-888E-09277117ED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BD05E3F-EC2E-4EB5-8B45-7DAC3D238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8A42341-FBD0-464F-AF7D-EFA68FF26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BA78C04-36B1-4474-A7A3-DFFA65C27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3359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FC616D-5F7C-4CC0-B644-3AEF56C27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84C2F11-CA3C-477C-A1B7-5E65A46614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5A9F4C5-9A30-413D-930A-AA586D5A0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A76FFA5-80CE-437F-A085-5D8EECC26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5062116-8DCB-408B-82F7-53F08486D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7326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609A907-53B1-4AB6-A245-5645B7842E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BF8B0C5-9414-4902-940A-0C828F756D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B914E8F-F6F4-450E-B5E5-19B4B6CE8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A4DD45B-9D97-490A-B8E3-B4523EED6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B230249-61AF-4DE8-9010-64541C6E0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665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B8D30C-6184-4720-AFC3-58A164E39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F9D039A-FD53-4FA5-8E6F-972C633E90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47A57BF-2971-4FB1-A436-560A5F049B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2A09C3D-463C-4F5F-951F-D9F206970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E5D19F4-FBBB-4DF8-8BEF-23659D158E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2518CA7-578D-426D-A8B1-65D42236F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/>
              <a:t>23/02/2021</a:t>
            </a:fld>
            <a:endParaRPr lang="pt-BR" dirty="0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802750E-9930-4702-8305-D32CD7400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BC79CDF-6BC5-4DA5-9A66-6919870FA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24482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CB8B2B-E0BD-4EAA-95C4-E0D31DBD7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6DF9310-0FFE-41E1-A076-A95289597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/>
              <a:t>23/02/2021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D672FCA-B78F-47C3-8560-1CE7DBDBE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9869821-F8E9-4049-8276-90B95FE14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51388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51C42D5-7948-4C8F-AD9C-36291279E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/>
              <a:t>23/02/2021</a:t>
            </a:fld>
            <a:endParaRPr lang="pt-BR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5537578-0216-4430-A0D6-B4FB15652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A9D3F94-07BE-4F7D-9E68-C240F9BA6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23821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0D628C-E48F-4E16-956B-5346363A8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04415B2-9A0F-486A-92C0-BCA0510FB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B382113-5DC3-4A35-9C94-7AC07B9F0E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9F90BB9-C96B-46C8-A478-F7CD29AE2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/>
              <a:t>23/02/2021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674F2CF-D5C8-4FB6-BAE2-88B86AC1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A5A326A-AC9D-4CFF-BABA-310CC6535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6075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EDE7AF-5419-4539-BCCA-A61E0D29E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5A0F31A-026D-4188-A05F-B56F2719C6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0DFAC2A-0B84-4669-888E-09277117ED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BD05E3F-EC2E-4EB5-8B45-7DAC3D238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6A11D-EDA7-4D04-AC32-4CE8E51A5F2E}" type="datetimeFigureOut">
              <a:rPr lang="pt-BR" smtClean="0"/>
              <a:t>23/02/2021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8A42341-FBD0-464F-AF7D-EFA68FF26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BA78C04-36B1-4474-A7A3-DFFA65C27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14870-BE94-4588-96FF-2426710E337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2726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ADD81A6-5C4E-4257-896B-A992E8465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9A7B652-60D8-4D09-A271-4D13C0E56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1210525-591C-4373-BB64-2CEB8E658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6A11D-EDA7-4D04-AC32-4CE8E51A5F2E}" type="datetimeFigureOut">
              <a:rPr lang="pt-BR" smtClean="0"/>
              <a:t>23/02/2021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352962A-6ED1-4534-BE16-E2FE3A4502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0B22654-6235-4302-BA60-D12C8DCCB4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14870-BE94-4588-96FF-2426710E3371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83169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ADD81A6-5C4E-4257-896B-A992E8465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9A7B652-60D8-4D09-A271-4D13C0E56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1210525-591C-4373-BB64-2CEB8E658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352962A-6ED1-4534-BE16-E2FE3A4502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0B22654-6235-4302-BA60-D12C8DCCB4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935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ADD81A6-5C4E-4257-896B-A992E8465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9A7B652-60D8-4D09-A271-4D13C0E56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1210525-591C-4373-BB64-2CEB8E658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352962A-6ED1-4534-BE16-E2FE3A4502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0B22654-6235-4302-BA60-D12C8DCCB4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854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ADD81A6-5C4E-4257-896B-A992E8465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9A7B652-60D8-4D09-A271-4D13C0E56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1210525-591C-4373-BB64-2CEB8E658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6A11D-EDA7-4D04-AC32-4CE8E51A5F2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23/02/2021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352962A-6ED1-4534-BE16-E2FE3A4502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0B22654-6235-4302-BA60-D12C8DCCB4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14870-BE94-4588-96FF-2426710E33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515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g"/><Relationship Id="rId10" Type="http://schemas.openxmlformats.org/officeDocument/2006/relationships/image" Target="../media/image25.jpg"/><Relationship Id="rId4" Type="http://schemas.openxmlformats.org/officeDocument/2006/relationships/image" Target="../media/image19.jpeg"/><Relationship Id="rId9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4.jp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m.jor.br/opiniao/2015/10/ser-diferente-e-nao-saber-lidar-com-as-diferencas/" TargetMode="External"/><Relationship Id="rId7" Type="http://schemas.openxmlformats.org/officeDocument/2006/relationships/image" Target="../media/image3.png"/><Relationship Id="rId2" Type="http://schemas.openxmlformats.org/officeDocument/2006/relationships/hyperlink" Target="https://www.significados.com.br/diversidad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dxbyhhyD8fE" TargetMode="External"/><Relationship Id="rId5" Type="http://schemas.openxmlformats.org/officeDocument/2006/relationships/hyperlink" Target="https://www.youtube.com/watch?v=pD_L6O2gg9w" TargetMode="External"/><Relationship Id="rId4" Type="http://schemas.openxmlformats.org/officeDocument/2006/relationships/hyperlink" Target="http://filosofiaepsicologianaesars.weebly.com/uploads/8/7/9/5/8795646/quest%C3%83o_central_o_que_significa_ser_diferente.pdf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5E8A284C-BE2A-4D30-959D-A5CC4F0989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7956626"/>
              </p:ext>
            </p:extLst>
          </p:nvPr>
        </p:nvGraphicFramePr>
        <p:xfrm>
          <a:off x="1310986" y="774123"/>
          <a:ext cx="9570028" cy="5309754"/>
        </p:xfrm>
        <a:graphic>
          <a:graphicData uri="http://schemas.openxmlformats.org/drawingml/2006/table">
            <a:tbl>
              <a:tblPr firstRow="1" firstCol="1" bandRow="1"/>
              <a:tblGrid>
                <a:gridCol w="46876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823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097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Primeira exibição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DATA: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ANO: 1º e 2º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COMPONENTE: FORMAÇÃO HUMANA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Nº da UNIDADE:1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Nº da AULA:3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PROFESSORA: KELLY VIEIRA BABA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Segunda exibição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DATA: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ANO: 1º e 2º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COMPONENTE: FORMAÇÃO HUMANA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Nº da UNIDADE: 1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Nº da AULA:3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PROFESSORA:</a:t>
                      </a:r>
                      <a:r>
                        <a:rPr lang="pt-BR" sz="16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KELLY VIEIRA BABA</a:t>
                      </a: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4348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196272" y="370114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4149F9E-AF93-4B9C-9F57-868606952FD3}"/>
              </a:ext>
            </a:extLst>
          </p:cNvPr>
          <p:cNvSpPr/>
          <p:nvPr/>
        </p:nvSpPr>
        <p:spPr>
          <a:xfrm>
            <a:off x="1274094" y="6596743"/>
            <a:ext cx="364841" cy="157088"/>
          </a:xfrm>
          <a:prstGeom prst="rect">
            <a:avLst/>
          </a:prstGeom>
          <a:solidFill>
            <a:srgbClr val="A58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A3E16B0-532C-49BB-8169-9C2E476A21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47" t="6414" r="21729" b="10010"/>
          <a:stretch/>
        </p:blipFill>
        <p:spPr>
          <a:xfrm>
            <a:off x="840773" y="867088"/>
            <a:ext cx="2087405" cy="2212631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7" t="4562" r="14547" b="8723"/>
          <a:stretch/>
        </p:blipFill>
        <p:spPr>
          <a:xfrm>
            <a:off x="2897925" y="870795"/>
            <a:ext cx="2714172" cy="220135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1" b="12381"/>
          <a:stretch/>
        </p:blipFill>
        <p:spPr>
          <a:xfrm>
            <a:off x="3313479" y="3069599"/>
            <a:ext cx="2087405" cy="282211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8" t="5518" r="34550" b="11493"/>
          <a:stretch/>
        </p:blipFill>
        <p:spPr>
          <a:xfrm>
            <a:off x="1046548" y="3075858"/>
            <a:ext cx="2266931" cy="2807607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5" t="10666" r="28413" b="4381"/>
          <a:stretch/>
        </p:blipFill>
        <p:spPr>
          <a:xfrm>
            <a:off x="7832219" y="3069599"/>
            <a:ext cx="3154558" cy="2813866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7" t="6356" r="46190" b="19817"/>
          <a:stretch/>
        </p:blipFill>
        <p:spPr>
          <a:xfrm>
            <a:off x="5390497" y="3069599"/>
            <a:ext cx="2441722" cy="2822114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6" t="5397" r="34339" b="1519"/>
          <a:stretch/>
        </p:blipFill>
        <p:spPr>
          <a:xfrm>
            <a:off x="10312405" y="867088"/>
            <a:ext cx="900917" cy="2201356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3994" r="12129"/>
          <a:stretch/>
        </p:blipFill>
        <p:spPr>
          <a:xfrm>
            <a:off x="8358201" y="870795"/>
            <a:ext cx="1963002" cy="2201356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AFA0283A-B130-4AB1-A33A-A578071DA54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4" t="3729" r="1076" b="15156"/>
          <a:stretch/>
        </p:blipFill>
        <p:spPr>
          <a:xfrm>
            <a:off x="5612097" y="867088"/>
            <a:ext cx="2741136" cy="2200140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2B7958FC-86F4-4B16-AD6D-70B6C79C6F0E}"/>
              </a:ext>
            </a:extLst>
          </p:cNvPr>
          <p:cNvSpPr txBox="1"/>
          <p:nvPr/>
        </p:nvSpPr>
        <p:spPr>
          <a:xfrm>
            <a:off x="4990568" y="6190747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Imagens da Internet</a:t>
            </a:r>
          </a:p>
        </p:txBody>
      </p:sp>
    </p:spTree>
    <p:extLst>
      <p:ext uri="{BB962C8B-B14F-4D97-AF65-F5344CB8AC3E}">
        <p14:creationId xmlns:p14="http://schemas.microsoft.com/office/powerpoint/2010/main" val="3558701389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59694" y="197865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4149F9E-AF93-4B9C-9F57-868606952FD3}"/>
              </a:ext>
            </a:extLst>
          </p:cNvPr>
          <p:cNvSpPr/>
          <p:nvPr/>
        </p:nvSpPr>
        <p:spPr>
          <a:xfrm>
            <a:off x="1274094" y="6596743"/>
            <a:ext cx="364841" cy="157088"/>
          </a:xfrm>
          <a:prstGeom prst="rect">
            <a:avLst/>
          </a:prstGeom>
          <a:solidFill>
            <a:srgbClr val="A58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A3E16B0-532C-49BB-8169-9C2E476A21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5" t="6413" r="5772" b="4826"/>
          <a:stretch/>
        </p:blipFill>
        <p:spPr>
          <a:xfrm>
            <a:off x="507279" y="324649"/>
            <a:ext cx="4237584" cy="299837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2" r="18507"/>
          <a:stretch/>
        </p:blipFill>
        <p:spPr>
          <a:xfrm>
            <a:off x="5167334" y="377404"/>
            <a:ext cx="3991429" cy="294561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8" t="12658" r="22789" b="19922"/>
          <a:stretch/>
        </p:blipFill>
        <p:spPr>
          <a:xfrm>
            <a:off x="7590971" y="3067690"/>
            <a:ext cx="3653780" cy="294698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4" t="590"/>
          <a:stretch/>
        </p:blipFill>
        <p:spPr>
          <a:xfrm>
            <a:off x="2756433" y="3067690"/>
            <a:ext cx="3976859" cy="2939142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850DFDB6-8123-47F9-AA4A-501120FAB80F}"/>
              </a:ext>
            </a:extLst>
          </p:cNvPr>
          <p:cNvSpPr txBox="1"/>
          <p:nvPr/>
        </p:nvSpPr>
        <p:spPr>
          <a:xfrm>
            <a:off x="4990568" y="6190747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Imagens da Internet</a:t>
            </a:r>
          </a:p>
        </p:txBody>
      </p:sp>
    </p:spTree>
    <p:extLst>
      <p:ext uri="{BB962C8B-B14F-4D97-AF65-F5344CB8AC3E}">
        <p14:creationId xmlns:p14="http://schemas.microsoft.com/office/powerpoint/2010/main" val="282207591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901" y="261257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4149F9E-AF93-4B9C-9F57-868606952FD3}"/>
              </a:ext>
            </a:extLst>
          </p:cNvPr>
          <p:cNvSpPr/>
          <p:nvPr/>
        </p:nvSpPr>
        <p:spPr>
          <a:xfrm>
            <a:off x="1274094" y="6596743"/>
            <a:ext cx="364841" cy="157088"/>
          </a:xfrm>
          <a:prstGeom prst="rect">
            <a:avLst/>
          </a:prstGeom>
          <a:solidFill>
            <a:srgbClr val="A58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A3E16B0-532C-49BB-8169-9C2E476A21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62" b="14953"/>
          <a:stretch/>
        </p:blipFill>
        <p:spPr>
          <a:xfrm>
            <a:off x="3143250" y="235465"/>
            <a:ext cx="5905500" cy="2104573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602343" y="2133600"/>
            <a:ext cx="109873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/>
              <a:t>EMPATIA É SE COLOCAR NO LUGAR DO OUTRO.</a:t>
            </a:r>
            <a:r>
              <a:rPr lang="pt-BR" dirty="0"/>
              <a:t>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118" y="2897269"/>
            <a:ext cx="5189764" cy="3241388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2C273433-7B56-4554-9F1F-D9A5DD08DBEB}"/>
              </a:ext>
            </a:extLst>
          </p:cNvPr>
          <p:cNvSpPr txBox="1"/>
          <p:nvPr/>
        </p:nvSpPr>
        <p:spPr>
          <a:xfrm>
            <a:off x="4990568" y="6190747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Imagens da Internet</a:t>
            </a:r>
          </a:p>
        </p:txBody>
      </p:sp>
    </p:spTree>
    <p:extLst>
      <p:ext uri="{BB962C8B-B14F-4D97-AF65-F5344CB8AC3E}">
        <p14:creationId xmlns:p14="http://schemas.microsoft.com/office/powerpoint/2010/main" val="4172862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067DC6BA-E9CD-431A-86F0-466CEAF73FED}"/>
              </a:ext>
            </a:extLst>
          </p:cNvPr>
          <p:cNvSpPr/>
          <p:nvPr/>
        </p:nvSpPr>
        <p:spPr>
          <a:xfrm>
            <a:off x="326901" y="1251937"/>
            <a:ext cx="11538199" cy="5344805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8AC0C9E2-9C6B-431A-95CF-B0CAFB5C19A0}"/>
              </a:ext>
            </a:extLst>
          </p:cNvPr>
          <p:cNvSpPr/>
          <p:nvPr/>
        </p:nvSpPr>
        <p:spPr>
          <a:xfrm>
            <a:off x="1274094" y="6596743"/>
            <a:ext cx="364841" cy="157088"/>
          </a:xfrm>
          <a:prstGeom prst="rect">
            <a:avLst/>
          </a:prstGeom>
          <a:solidFill>
            <a:srgbClr val="A58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10629E2-CFF6-4B82-AD33-80C958196F89}"/>
              </a:ext>
            </a:extLst>
          </p:cNvPr>
          <p:cNvSpPr txBox="1"/>
          <p:nvPr/>
        </p:nvSpPr>
        <p:spPr>
          <a:xfrm rot="21242095">
            <a:off x="7602635" y="5001448"/>
            <a:ext cx="2395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 (XUXA)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A60EB7B-CA76-4D5B-8D04-AA45DAD883D5}"/>
              </a:ext>
            </a:extLst>
          </p:cNvPr>
          <p:cNvSpPr txBox="1"/>
          <p:nvPr/>
        </p:nvSpPr>
        <p:spPr>
          <a:xfrm>
            <a:off x="1499229" y="1306959"/>
            <a:ext cx="91935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ln w="139700" cap="rnd">
                  <a:gradFill>
                    <a:gsLst>
                      <a:gs pos="0">
                        <a:srgbClr val="7B2AFF"/>
                      </a:gs>
                      <a:gs pos="38000">
                        <a:srgbClr val="7692FC"/>
                      </a:gs>
                      <a:gs pos="67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A28FF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srgbClr val="7825FF"/>
                    </a:gs>
                    <a:gs pos="25000">
                      <a:srgbClr val="9450FF"/>
                    </a:gs>
                    <a:gs pos="100000">
                      <a:srgbClr val="7825FF"/>
                    </a:gs>
                    <a:gs pos="85000">
                      <a:srgbClr val="9452FF"/>
                    </a:gs>
                    <a:gs pos="60000">
                      <a:srgbClr val="7692FC"/>
                    </a:gs>
                  </a:gsLst>
                  <a:lin ang="10800000" scaled="1"/>
                  <a:tileRect/>
                </a:gradFill>
                <a:latin typeface="Berlin Sans FB Demi" panose="020E0802020502020306" pitchFamily="34" charset="0"/>
              </a:rPr>
              <a:t>“VOCÊ VAI GOSTAR DE MIM”</a:t>
            </a:r>
          </a:p>
        </p:txBody>
      </p:sp>
      <p:pic>
        <p:nvPicPr>
          <p:cNvPr id="10" name="Picture 12" descr="Resultado de imagem para música png">
            <a:extLst>
              <a:ext uri="{FF2B5EF4-FFF2-40B4-BE49-F238E27FC236}">
                <a16:creationId xmlns:a16="http://schemas.microsoft.com/office/drawing/2014/main" id="{24321871-FBBB-4C39-B47A-2E7C08E83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01" y="207002"/>
            <a:ext cx="851109" cy="937001"/>
          </a:xfrm>
          <a:prstGeom prst="rect">
            <a:avLst/>
          </a:prstGeom>
          <a:noFill/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062F18B7-69BD-44E0-B1BF-F495EA703494}"/>
              </a:ext>
            </a:extLst>
          </p:cNvPr>
          <p:cNvSpPr txBox="1"/>
          <p:nvPr/>
        </p:nvSpPr>
        <p:spPr>
          <a:xfrm>
            <a:off x="4130478" y="328880"/>
            <a:ext cx="3931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MÚSICA: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71D2976-CB86-4D2B-AC58-BBE0D148D5A9}"/>
              </a:ext>
            </a:extLst>
          </p:cNvPr>
          <p:cNvSpPr txBox="1"/>
          <p:nvPr/>
        </p:nvSpPr>
        <p:spPr>
          <a:xfrm>
            <a:off x="4990568" y="6190747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Imagens da Internet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4012C36-A31F-4C1F-B52C-E71909361B93}"/>
              </a:ext>
            </a:extLst>
          </p:cNvPr>
          <p:cNvSpPr txBox="1"/>
          <p:nvPr/>
        </p:nvSpPr>
        <p:spPr>
          <a:xfrm>
            <a:off x="1499229" y="1303220"/>
            <a:ext cx="91935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dirty="0">
                <a:ln w="139700" cap="rnd">
                  <a:noFill/>
                </a:ln>
                <a:solidFill>
                  <a:schemeClr val="bg1"/>
                </a:solidFill>
                <a:latin typeface="Berlin Sans FB Demi" panose="020E0802020502020306" pitchFamily="34" charset="0"/>
              </a:rPr>
              <a:t>“VOCÊ VAI GOSTAR DE MIM”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9D853E1E-201D-4340-8747-41C1DE560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1168">
            <a:off x="7019324" y="2843731"/>
            <a:ext cx="3253132" cy="20386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95A9C291-CC6F-41E3-A1AF-7BB6127E2E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587" y="2825586"/>
            <a:ext cx="3977410" cy="2207463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28060332-FF01-4690-94C8-5F6B45102E8D}"/>
              </a:ext>
            </a:extLst>
          </p:cNvPr>
          <p:cNvSpPr txBox="1"/>
          <p:nvPr/>
        </p:nvSpPr>
        <p:spPr>
          <a:xfrm>
            <a:off x="3047997" y="558278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dirty="0"/>
              <a:t>COMPOSIÇÃO: CLÁUDIO LEITE / MARCELO BRANDÃO.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8F781B21-3007-410A-86F1-CA8876AF50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02627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901" y="261257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CaixaDeTexto 1"/>
          <p:cNvSpPr txBox="1"/>
          <p:nvPr/>
        </p:nvSpPr>
        <p:spPr>
          <a:xfrm>
            <a:off x="2625902" y="1424177"/>
            <a:ext cx="53714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TEM GENTE QUE É LOIRINHA PRA VALER</a:t>
            </a:r>
          </a:p>
          <a:p>
            <a:r>
              <a:rPr lang="pt-BR" sz="2000" b="1" dirty="0"/>
              <a:t>TEM GENTE COM O CABELO DE CACHINHO</a:t>
            </a:r>
          </a:p>
          <a:p>
            <a:r>
              <a:rPr lang="pt-BR" sz="2000" b="1" dirty="0"/>
              <a:t>TEM GENTE QUE PARECE QUE SÓ FAZ CRESCER</a:t>
            </a:r>
          </a:p>
          <a:p>
            <a:r>
              <a:rPr lang="pt-BR" sz="2000" b="1" dirty="0"/>
              <a:t>TEM GENTE QUE É CHAMADA DE BAIXINHO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40" y="593997"/>
            <a:ext cx="2106548" cy="326936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8"/>
          <a:stretch/>
        </p:blipFill>
        <p:spPr>
          <a:xfrm>
            <a:off x="8113485" y="593997"/>
            <a:ext cx="3338286" cy="261652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1" t="4455" r="14265" b="1"/>
          <a:stretch/>
        </p:blipFill>
        <p:spPr>
          <a:xfrm>
            <a:off x="7881257" y="3657600"/>
            <a:ext cx="2989944" cy="2475608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6" t="4490" r="3949"/>
          <a:stretch/>
        </p:blipFill>
        <p:spPr>
          <a:xfrm>
            <a:off x="3396341" y="3210522"/>
            <a:ext cx="3381828" cy="2701544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B963435C-C417-4FB0-B056-9DB2FBF16251}"/>
              </a:ext>
            </a:extLst>
          </p:cNvPr>
          <p:cNvSpPr txBox="1"/>
          <p:nvPr/>
        </p:nvSpPr>
        <p:spPr>
          <a:xfrm>
            <a:off x="4990568" y="6190747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Imagens da Internet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B96A5913-05DA-4AB2-AD5B-81177066D4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28400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901" y="261257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4107087" y="856343"/>
            <a:ext cx="36725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EU SOU DIFERENTE DE VOCÊ</a:t>
            </a:r>
            <a:br>
              <a:rPr lang="pt-BR" sz="2000" b="1" dirty="0"/>
            </a:br>
            <a:r>
              <a:rPr lang="pt-BR" sz="2000" b="1" dirty="0" err="1"/>
              <a:t>VOCÊ</a:t>
            </a:r>
            <a:r>
              <a:rPr lang="pt-BR" sz="2000" b="1" dirty="0"/>
              <a:t> É DIFERENTE DE MIM</a:t>
            </a:r>
            <a:br>
              <a:rPr lang="pt-BR" sz="2000" b="1" dirty="0"/>
            </a:br>
            <a:r>
              <a:rPr lang="pt-BR" sz="2000" b="1" dirty="0"/>
              <a:t>EU SOU DIFERENTE DE VOCÊ</a:t>
            </a:r>
            <a:br>
              <a:rPr lang="pt-BR" sz="2000" b="1" dirty="0"/>
            </a:br>
            <a:r>
              <a:rPr lang="pt-BR" sz="2000" b="1" dirty="0"/>
              <a:t>E MESMO ASSIM</a:t>
            </a:r>
            <a:br>
              <a:rPr lang="pt-BR" sz="2000" b="1" dirty="0"/>
            </a:br>
            <a:r>
              <a:rPr lang="pt-BR" sz="2000" b="1" dirty="0"/>
              <a:t>VOCÊ VAI GOSTAR DE MIM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513" y="2633034"/>
            <a:ext cx="7444921" cy="326531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553C6557-039E-4437-8608-249E0C9554CD}"/>
              </a:ext>
            </a:extLst>
          </p:cNvPr>
          <p:cNvSpPr txBox="1"/>
          <p:nvPr/>
        </p:nvSpPr>
        <p:spPr>
          <a:xfrm>
            <a:off x="4990568" y="6190747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Imagem da Internet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CECB627-5D2F-4959-812C-8EE3B062B2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9656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901" y="261257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4149F9E-AF93-4B9C-9F57-868606952FD3}"/>
              </a:ext>
            </a:extLst>
          </p:cNvPr>
          <p:cNvSpPr/>
          <p:nvPr/>
        </p:nvSpPr>
        <p:spPr>
          <a:xfrm>
            <a:off x="1274094" y="6596743"/>
            <a:ext cx="364841" cy="157088"/>
          </a:xfrm>
          <a:prstGeom prst="rect">
            <a:avLst/>
          </a:prstGeom>
          <a:solidFill>
            <a:srgbClr val="A58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3511501" y="1173320"/>
            <a:ext cx="52579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/>
              <a:t>TEM GENTE QUE NÃO PODE VER VOCÊ</a:t>
            </a:r>
          </a:p>
          <a:p>
            <a:pPr algn="just"/>
            <a:r>
              <a:rPr lang="pt-BR" sz="2000" b="1" dirty="0"/>
              <a:t>TEM GENTE QUE TEM OLHO PUXADINHO</a:t>
            </a:r>
          </a:p>
          <a:p>
            <a:pPr algn="just"/>
            <a:r>
              <a:rPr lang="pt-BR" sz="2000" b="1" dirty="0"/>
              <a:t>TEM GENTE QUE USA AS MÃOS PRA SE MOVER</a:t>
            </a:r>
          </a:p>
          <a:p>
            <a:pPr algn="just"/>
            <a:r>
              <a:rPr lang="pt-BR" sz="2000" b="1" dirty="0"/>
              <a:t>E TEM QUEM MOVA MUNDOS POR MIM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" r="8008" b="3551"/>
          <a:stretch/>
        </p:blipFill>
        <p:spPr>
          <a:xfrm>
            <a:off x="624331" y="706445"/>
            <a:ext cx="2718821" cy="207378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19"/>
          <a:stretch/>
        </p:blipFill>
        <p:spPr>
          <a:xfrm>
            <a:off x="8769483" y="706445"/>
            <a:ext cx="2746054" cy="225719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5" t="7830" r="10425" b="1519"/>
          <a:stretch/>
        </p:blipFill>
        <p:spPr>
          <a:xfrm>
            <a:off x="3270695" y="2973439"/>
            <a:ext cx="2409317" cy="2866572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492" y="3369709"/>
            <a:ext cx="3116715" cy="2074032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FBA0E91E-694A-4749-AEC0-8D9FC3589FE0}"/>
              </a:ext>
            </a:extLst>
          </p:cNvPr>
          <p:cNvSpPr txBox="1"/>
          <p:nvPr/>
        </p:nvSpPr>
        <p:spPr>
          <a:xfrm>
            <a:off x="4990568" y="6190747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Imagens da Internet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39471C5B-D3B1-4E7B-91BF-BD8D8BABE3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20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901" y="261257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991871" y="2613392"/>
            <a:ext cx="36172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EU SOU DIFERENTE DE VOCÊ</a:t>
            </a:r>
            <a:br>
              <a:rPr lang="pt-BR" sz="2000" b="1" dirty="0"/>
            </a:br>
            <a:r>
              <a:rPr lang="pt-BR" sz="2000" b="1" dirty="0" err="1"/>
              <a:t>VOCÊ</a:t>
            </a:r>
            <a:r>
              <a:rPr lang="pt-BR" sz="2000" b="1" dirty="0"/>
              <a:t> É DIFERENTE DE MIM</a:t>
            </a:r>
            <a:br>
              <a:rPr lang="pt-BR" sz="2000" b="1" dirty="0"/>
            </a:br>
            <a:r>
              <a:rPr lang="pt-BR" sz="2000" b="1" dirty="0"/>
              <a:t>EU SOU DIFERENTE DE VOCÊ</a:t>
            </a:r>
            <a:br>
              <a:rPr lang="pt-BR" sz="2000" b="1" dirty="0"/>
            </a:br>
            <a:r>
              <a:rPr lang="pt-BR" sz="2000" b="1" dirty="0"/>
              <a:t>E MESMO ASSIM</a:t>
            </a:r>
            <a:br>
              <a:rPr lang="pt-BR" sz="2000" b="1" dirty="0"/>
            </a:br>
            <a:r>
              <a:rPr lang="pt-BR" sz="2000" b="1" dirty="0"/>
              <a:t>VOCÊ VAI GOSTAR DE MIM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091" y="991818"/>
            <a:ext cx="6291137" cy="4525203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071F2205-089C-4AE3-8536-CA79B752E156}"/>
              </a:ext>
            </a:extLst>
          </p:cNvPr>
          <p:cNvSpPr txBox="1"/>
          <p:nvPr/>
        </p:nvSpPr>
        <p:spPr>
          <a:xfrm>
            <a:off x="4990568" y="6190747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Imagem da Internet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EF9D2192-0806-4AAE-894E-A886DB5345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1626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901" y="261257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3138776" y="1349829"/>
            <a:ext cx="503645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000" b="1" dirty="0">
                <a:ea typeface="Times New Roman"/>
                <a:cs typeface="Times New Roman"/>
              </a:rPr>
              <a:t>TEM GENTE TÃO FINA QUE NEM SE VÊ</a:t>
            </a:r>
            <a:br>
              <a:rPr lang="pt-BR" sz="2000" b="1" dirty="0">
                <a:ea typeface="Times New Roman"/>
                <a:cs typeface="Times New Roman"/>
              </a:rPr>
            </a:br>
            <a:r>
              <a:rPr lang="pt-BR" sz="2000" b="1" dirty="0">
                <a:ea typeface="Times New Roman"/>
                <a:cs typeface="Times New Roman"/>
              </a:rPr>
              <a:t>TEM SEMPRE UM QUE É O MAIS GORDINHO</a:t>
            </a:r>
            <a:br>
              <a:rPr lang="pt-BR" sz="2000" b="1" dirty="0">
                <a:ea typeface="Times New Roman"/>
                <a:cs typeface="Times New Roman"/>
              </a:rPr>
            </a:br>
            <a:r>
              <a:rPr lang="pt-BR" sz="2000" b="1" dirty="0">
                <a:ea typeface="Times New Roman"/>
                <a:cs typeface="Times New Roman"/>
              </a:rPr>
              <a:t>TEM GENTE COM DEGRAUS PRA VENCER</a:t>
            </a:r>
            <a:br>
              <a:rPr lang="pt-BR" sz="2000" b="1" dirty="0">
                <a:ea typeface="Times New Roman"/>
                <a:cs typeface="Times New Roman"/>
              </a:rPr>
            </a:br>
            <a:r>
              <a:rPr lang="pt-BR" sz="2000" b="1" dirty="0">
                <a:ea typeface="Times New Roman"/>
                <a:cs typeface="Times New Roman"/>
              </a:rPr>
              <a:t>QUE SÓ DEPENDE DE UM EMPURRÃOZINHO</a:t>
            </a:r>
            <a:endParaRPr lang="pt-BR" sz="2000" b="1" dirty="0">
              <a:ea typeface="Calibri"/>
              <a:cs typeface="Times New Roman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8" t="7408" r="22017" b="8067"/>
          <a:stretch/>
        </p:blipFill>
        <p:spPr>
          <a:xfrm>
            <a:off x="882737" y="580571"/>
            <a:ext cx="1758863" cy="408406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017" y="580571"/>
            <a:ext cx="3149600" cy="31496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08" t="2359" r="30294"/>
          <a:stretch/>
        </p:blipFill>
        <p:spPr>
          <a:xfrm>
            <a:off x="3609387" y="3120938"/>
            <a:ext cx="1991932" cy="280680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6" t="3810" r="20159" b="8068"/>
          <a:stretch/>
        </p:blipFill>
        <p:spPr>
          <a:xfrm>
            <a:off x="5891165" y="3120937"/>
            <a:ext cx="2090237" cy="2806806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D165E8F3-38A6-45CD-80E7-9445AC1006C9}"/>
              </a:ext>
            </a:extLst>
          </p:cNvPr>
          <p:cNvSpPr txBox="1"/>
          <p:nvPr/>
        </p:nvSpPr>
        <p:spPr>
          <a:xfrm>
            <a:off x="4990568" y="6190747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Imagens da Internet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1EBFE822-15D3-4A20-A58D-83EE4A4E8D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33204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901" y="261257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3336470" y="1178905"/>
            <a:ext cx="47752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000" b="1" dirty="0">
                <a:ea typeface="Times New Roman"/>
                <a:cs typeface="Times New Roman"/>
              </a:rPr>
              <a:t>TEM GENTE QUE VAI E SURPREENDER</a:t>
            </a:r>
            <a:br>
              <a:rPr lang="pt-BR" sz="2000" b="1" dirty="0">
                <a:ea typeface="Times New Roman"/>
                <a:cs typeface="Times New Roman"/>
              </a:rPr>
            </a:br>
            <a:r>
              <a:rPr lang="pt-BR" sz="2000" b="1" dirty="0">
                <a:ea typeface="Times New Roman"/>
                <a:cs typeface="Times New Roman"/>
              </a:rPr>
              <a:t>PARECE QUE A ALEGRIA NÃO TEM FIM</a:t>
            </a:r>
            <a:br>
              <a:rPr lang="pt-BR" sz="2000" b="1" dirty="0">
                <a:ea typeface="Times New Roman"/>
                <a:cs typeface="Times New Roman"/>
              </a:rPr>
            </a:br>
            <a:r>
              <a:rPr lang="pt-BR" sz="2000" b="1" dirty="0">
                <a:ea typeface="Times New Roman"/>
                <a:cs typeface="Times New Roman"/>
              </a:rPr>
              <a:t>TEM GENTE COM ENCANTO PRA VIVER</a:t>
            </a:r>
            <a:br>
              <a:rPr lang="pt-BR" sz="2000" b="1" dirty="0">
                <a:ea typeface="Times New Roman"/>
                <a:cs typeface="Times New Roman"/>
              </a:rPr>
            </a:br>
            <a:r>
              <a:rPr lang="pt-BR" sz="2000" b="1" dirty="0">
                <a:ea typeface="Times New Roman"/>
                <a:cs typeface="Times New Roman"/>
              </a:rPr>
              <a:t>É GENTE COM O PÓ DE PIRLIM-PIM-PIM</a:t>
            </a:r>
            <a:endParaRPr lang="pt-BR" sz="2000" b="1" dirty="0">
              <a:ea typeface="Calibri"/>
              <a:cs typeface="Times New Roman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0" r="17121"/>
          <a:stretch/>
        </p:blipFill>
        <p:spPr>
          <a:xfrm>
            <a:off x="546576" y="435638"/>
            <a:ext cx="2438400" cy="299464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8" t="1948" r="43512" b="11883"/>
          <a:stretch/>
        </p:blipFill>
        <p:spPr>
          <a:xfrm>
            <a:off x="8803433" y="440126"/>
            <a:ext cx="2796589" cy="332251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999" y="3332580"/>
            <a:ext cx="3931557" cy="2618593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408" y="3249950"/>
            <a:ext cx="3807710" cy="250155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F6F98947-20FD-4BC4-A8E7-BB2F58F9562E}"/>
              </a:ext>
            </a:extLst>
          </p:cNvPr>
          <p:cNvSpPr txBox="1"/>
          <p:nvPr/>
        </p:nvSpPr>
        <p:spPr>
          <a:xfrm>
            <a:off x="4990568" y="6190747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Imagens da Internet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7C798815-74BD-48AC-BA21-FB1825C3EA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9578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 descr="Resultado de imagem para juntos somos mais fortes png">
            <a:extLst>
              <a:ext uri="{FF2B5EF4-FFF2-40B4-BE49-F238E27FC236}">
                <a16:creationId xmlns:a16="http://schemas.microsoft.com/office/drawing/2014/main" id="{7095B9E3-3F5B-4437-9C24-CE7A2529F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084" y="2044437"/>
            <a:ext cx="4529832" cy="4007551"/>
          </a:xfrm>
          <a:prstGeom prst="rect">
            <a:avLst/>
          </a:prstGeom>
          <a:noFill/>
          <a:effectLst>
            <a:glow rad="381000">
              <a:schemeClr val="bg1"/>
            </a:glow>
            <a:outerShdw blurRad="50800" dist="381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3486EC05-89D3-4D67-BBF0-825F5AA82870}"/>
              </a:ext>
            </a:extLst>
          </p:cNvPr>
          <p:cNvSpPr txBox="1"/>
          <p:nvPr/>
        </p:nvSpPr>
        <p:spPr>
          <a:xfrm>
            <a:off x="5449673" y="3699581"/>
            <a:ext cx="502061" cy="76944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pt-BR" sz="4400" dirty="0">
                <a:solidFill>
                  <a:srgbClr val="ED9C1D"/>
                </a:solidFill>
                <a:latin typeface="Berlin Sans FB Demi" panose="020E0802020502020306" pitchFamily="34" charset="0"/>
              </a:rPr>
              <a:t>F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C75BFBC-8A09-4144-B7F7-43609E7250FC}"/>
              </a:ext>
            </a:extLst>
          </p:cNvPr>
          <p:cNvSpPr txBox="1"/>
          <p:nvPr/>
        </p:nvSpPr>
        <p:spPr>
          <a:xfrm>
            <a:off x="5965195" y="3904199"/>
            <a:ext cx="604653" cy="76944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pt-BR" sz="4400" dirty="0">
                <a:solidFill>
                  <a:srgbClr val="6DA051"/>
                </a:solidFill>
                <a:latin typeface="Berlin Sans FB Demi" panose="020E0802020502020306" pitchFamily="34" charset="0"/>
              </a:rPr>
              <a:t>H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E12F6FD-B1EF-4416-8368-A6933ED7AC41}"/>
              </a:ext>
            </a:extLst>
          </p:cNvPr>
          <p:cNvSpPr txBox="1"/>
          <p:nvPr/>
        </p:nvSpPr>
        <p:spPr>
          <a:xfrm>
            <a:off x="5598124" y="4360473"/>
            <a:ext cx="503664" cy="76944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pt-BR" sz="4400" dirty="0">
                <a:solidFill>
                  <a:srgbClr val="C93F3F"/>
                </a:solidFill>
                <a:latin typeface="Berlin Sans FB Demi" panose="020E0802020502020306" pitchFamily="34" charset="0"/>
              </a:rPr>
              <a:t>E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1EDB67A-2130-45FE-AC2F-EDAACDDBFEEC}"/>
              </a:ext>
            </a:extLst>
          </p:cNvPr>
          <p:cNvSpPr txBox="1"/>
          <p:nvPr/>
        </p:nvSpPr>
        <p:spPr>
          <a:xfrm>
            <a:off x="5968398" y="4360472"/>
            <a:ext cx="543740" cy="76944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pt-BR" sz="4400" dirty="0">
                <a:solidFill>
                  <a:srgbClr val="494A80"/>
                </a:solidFill>
                <a:latin typeface="Berlin Sans FB Demi" panose="020E0802020502020306" pitchFamily="34" charset="0"/>
              </a:rPr>
              <a:t>R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698C8888-B265-4323-AF9C-96A43F318D86}"/>
              </a:ext>
            </a:extLst>
          </p:cNvPr>
          <p:cNvSpPr txBox="1"/>
          <p:nvPr/>
        </p:nvSpPr>
        <p:spPr>
          <a:xfrm>
            <a:off x="3054421" y="1017474"/>
            <a:ext cx="5821547" cy="5773449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9625347"/>
              </a:avLst>
            </a:prstTxWarp>
            <a:spAutoFit/>
          </a:bodyPr>
          <a:lstStyle/>
          <a:p>
            <a:pPr algn="ctr"/>
            <a:r>
              <a:rPr lang="pt-BR" sz="4800" dirty="0">
                <a:ln w="165100">
                  <a:solidFill>
                    <a:schemeClr val="bg1"/>
                  </a:solidFill>
                </a:ln>
                <a:solidFill>
                  <a:schemeClr val="bg1"/>
                </a:solidFill>
                <a:latin typeface="Berlin Sans FB Demi" panose="020E0802020502020306" pitchFamily="34" charset="0"/>
              </a:rPr>
              <a:t>Formação Humana / Ensino Religioso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E09BB3F5-6E80-4584-AF85-1719FDCB5FDE}"/>
              </a:ext>
            </a:extLst>
          </p:cNvPr>
          <p:cNvSpPr txBox="1"/>
          <p:nvPr/>
        </p:nvSpPr>
        <p:spPr>
          <a:xfrm>
            <a:off x="3054421" y="1017473"/>
            <a:ext cx="5821547" cy="5773449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9625347"/>
              </a:avLst>
            </a:prstTxWarp>
            <a:spAutoFit/>
          </a:bodyPr>
          <a:lstStyle/>
          <a:p>
            <a:pPr algn="ctr"/>
            <a:r>
              <a:rPr lang="pt-BR" sz="4800" dirty="0">
                <a:ln w="165100">
                  <a:noFill/>
                </a:ln>
                <a:gradFill>
                  <a:gsLst>
                    <a:gs pos="15000">
                      <a:srgbClr val="F6BC47"/>
                    </a:gs>
                    <a:gs pos="0">
                      <a:srgbClr val="ED9C1D"/>
                    </a:gs>
                    <a:gs pos="30000">
                      <a:srgbClr val="6DA051"/>
                    </a:gs>
                    <a:gs pos="100000">
                      <a:srgbClr val="5081CF"/>
                    </a:gs>
                    <a:gs pos="92000">
                      <a:srgbClr val="494A80"/>
                    </a:gs>
                    <a:gs pos="78000">
                      <a:srgbClr val="E05151"/>
                    </a:gs>
                    <a:gs pos="62000">
                      <a:srgbClr val="C93F3F"/>
                    </a:gs>
                    <a:gs pos="46000">
                      <a:srgbClr val="ABCF50"/>
                    </a:gs>
                  </a:gsLst>
                  <a:lin ang="108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Formação Humana / Ensino Religioso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7561A466-9FAF-4F81-8358-76C2BEBB0C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35" y="5580922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60371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901" y="261257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632949" y="749722"/>
            <a:ext cx="3202758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b="1" dirty="0">
                <a:ea typeface="Times New Roman"/>
                <a:cs typeface="Times New Roman"/>
              </a:rPr>
              <a:t>EU SOU DIFERENTE DE VOCÊ</a:t>
            </a:r>
            <a:br>
              <a:rPr lang="pt-BR" b="1" dirty="0">
                <a:ea typeface="Times New Roman"/>
                <a:cs typeface="Times New Roman"/>
              </a:rPr>
            </a:br>
            <a:r>
              <a:rPr lang="pt-BR" b="1" dirty="0" err="1">
                <a:ea typeface="Times New Roman"/>
                <a:cs typeface="Times New Roman"/>
              </a:rPr>
              <a:t>VOCÊ</a:t>
            </a:r>
            <a:r>
              <a:rPr lang="pt-BR" b="1" dirty="0">
                <a:ea typeface="Times New Roman"/>
                <a:cs typeface="Times New Roman"/>
              </a:rPr>
              <a:t> É DIFERENTE DE MIM</a:t>
            </a:r>
            <a:br>
              <a:rPr lang="pt-BR" b="1" dirty="0">
                <a:ea typeface="Times New Roman"/>
                <a:cs typeface="Times New Roman"/>
              </a:rPr>
            </a:br>
            <a:r>
              <a:rPr lang="pt-BR" b="1" dirty="0">
                <a:ea typeface="Times New Roman"/>
                <a:cs typeface="Times New Roman"/>
              </a:rPr>
              <a:t>EU SOU DIFERENTE DE VOCÊ</a:t>
            </a:r>
            <a:br>
              <a:rPr lang="pt-BR" b="1" dirty="0">
                <a:ea typeface="Times New Roman"/>
                <a:cs typeface="Times New Roman"/>
              </a:rPr>
            </a:br>
            <a:r>
              <a:rPr lang="pt-BR" b="1" dirty="0">
                <a:ea typeface="Times New Roman"/>
                <a:cs typeface="Times New Roman"/>
              </a:rPr>
              <a:t>E MESMO ASSIM</a:t>
            </a:r>
            <a:br>
              <a:rPr lang="pt-BR" b="1" dirty="0">
                <a:ea typeface="Times New Roman"/>
                <a:cs typeface="Times New Roman"/>
              </a:rPr>
            </a:br>
            <a:r>
              <a:rPr lang="pt-BR" b="1" dirty="0">
                <a:ea typeface="Times New Roman"/>
                <a:cs typeface="Times New Roman"/>
              </a:rPr>
              <a:t>VOCÊ VAI GOSTAR DE MIM</a:t>
            </a:r>
            <a:endParaRPr lang="pt-BR" b="1" dirty="0">
              <a:ea typeface="Calibri"/>
              <a:cs typeface="Times New Roman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61" y="2686216"/>
            <a:ext cx="4426858" cy="249010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986" y="2643581"/>
            <a:ext cx="3457929" cy="179632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257" y="482599"/>
            <a:ext cx="3328987" cy="221932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0" t="2374" r="20081"/>
          <a:stretch/>
        </p:blipFill>
        <p:spPr>
          <a:xfrm>
            <a:off x="5281907" y="3378974"/>
            <a:ext cx="2980079" cy="2591243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67943135-9EBC-44E1-BB06-A5B0C287A086}"/>
              </a:ext>
            </a:extLst>
          </p:cNvPr>
          <p:cNvSpPr txBox="1"/>
          <p:nvPr/>
        </p:nvSpPr>
        <p:spPr>
          <a:xfrm>
            <a:off x="4990568" y="6190747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Imagens da Internet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4949BD09-59E7-4B6A-97BB-76A3D7DCA1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72362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900" y="261257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982164" y="696685"/>
            <a:ext cx="10227672" cy="2042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t-BR" sz="2800" b="1" dirty="0">
                <a:latin typeface="Arial"/>
                <a:ea typeface="Times New Roman"/>
                <a:cs typeface="Times New Roman"/>
              </a:rPr>
              <a:t>NUNCA SE ESQUEÇAM: TODOS SOMOS DIFERENTES, A DIFERENÇA NOS TORNA ÚNICOS, TODOS SOMOS IMPORTANTES E DEVEMOS RESPEITAR SEMPRE TODAS AS PESSOAS.</a:t>
            </a:r>
            <a:r>
              <a:rPr lang="pt-BR" sz="2800" b="1" dirty="0">
                <a:ea typeface="Calibri"/>
                <a:cs typeface="Times New Roman"/>
              </a:rPr>
              <a:t> 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629" y="2790608"/>
            <a:ext cx="5268686" cy="2960892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500B37C3-096F-4D06-A44B-44DE33B11EA0}"/>
              </a:ext>
            </a:extLst>
          </p:cNvPr>
          <p:cNvSpPr txBox="1"/>
          <p:nvPr/>
        </p:nvSpPr>
        <p:spPr>
          <a:xfrm>
            <a:off x="4990568" y="6190747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Imagem da Internet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FF7DE577-8DB5-475A-A0AF-616EA35F90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7236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A54DB872-722B-4336-A26D-348D1A856B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4CD38282-0184-43E1-9B67-0CBA0F21645F}"/>
              </a:ext>
            </a:extLst>
          </p:cNvPr>
          <p:cNvSpPr txBox="1"/>
          <p:nvPr/>
        </p:nvSpPr>
        <p:spPr>
          <a:xfrm>
            <a:off x="2747968" y="2321004"/>
            <a:ext cx="669606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800" dirty="0">
                <a:ln w="168275">
                  <a:solidFill>
                    <a:schemeClr val="bg1"/>
                  </a:solidFill>
                </a:ln>
                <a:solidFill>
                  <a:srgbClr val="243F8D"/>
                </a:solidFill>
                <a:effectLst>
                  <a:glow rad="228600">
                    <a:schemeClr val="bg1">
                      <a:alpha val="86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TAREFA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A902DBF-984E-4F25-8C03-DB99E79821EA}"/>
              </a:ext>
            </a:extLst>
          </p:cNvPr>
          <p:cNvSpPr txBox="1"/>
          <p:nvPr/>
        </p:nvSpPr>
        <p:spPr>
          <a:xfrm>
            <a:off x="2747968" y="2321004"/>
            <a:ext cx="669606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800" dirty="0">
                <a:solidFill>
                  <a:srgbClr val="243F8D"/>
                </a:solidFill>
                <a:latin typeface="Berlin Sans FB Demi" panose="020E0802020502020306" pitchFamily="34" charset="0"/>
              </a:rPr>
              <a:t>TAREFA</a:t>
            </a:r>
          </a:p>
        </p:txBody>
      </p:sp>
    </p:spTree>
    <p:extLst>
      <p:ext uri="{BB962C8B-B14F-4D97-AF65-F5344CB8AC3E}">
        <p14:creationId xmlns:p14="http://schemas.microsoft.com/office/powerpoint/2010/main" val="2059653020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901" y="261257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t-BR" sz="4400" dirty="0">
              <a:solidFill>
                <a:srgbClr val="1C4F7E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18C54EA-466B-47CB-B7C3-C334FFE0C8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52" t="21362" r="20595" b="7068"/>
          <a:stretch/>
        </p:blipFill>
        <p:spPr>
          <a:xfrm>
            <a:off x="2410806" y="1223404"/>
            <a:ext cx="7370387" cy="4905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6ABB21CD-DFBD-4F7D-9500-07773E4D8919}"/>
              </a:ext>
            </a:extLst>
          </p:cNvPr>
          <p:cNvSpPr txBox="1"/>
          <p:nvPr/>
        </p:nvSpPr>
        <p:spPr>
          <a:xfrm>
            <a:off x="555946" y="313269"/>
            <a:ext cx="21659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ln w="139700" cap="rnd">
                  <a:gradFill>
                    <a:gsLst>
                      <a:gs pos="0">
                        <a:srgbClr val="7B2AFF"/>
                      </a:gs>
                      <a:gs pos="38000">
                        <a:srgbClr val="7692FC"/>
                      </a:gs>
                      <a:gs pos="67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A28FF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srgbClr val="7825FF"/>
                    </a:gs>
                    <a:gs pos="25000">
                      <a:srgbClr val="9450FF"/>
                    </a:gs>
                    <a:gs pos="100000">
                      <a:srgbClr val="7825FF"/>
                    </a:gs>
                    <a:gs pos="85000">
                      <a:srgbClr val="9452FF"/>
                    </a:gs>
                    <a:gs pos="60000">
                      <a:srgbClr val="7692FC"/>
                    </a:gs>
                  </a:gsLst>
                  <a:lin ang="108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1º ANO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76B5FDB-0867-4EDA-AB83-1974C8C7ED2F}"/>
              </a:ext>
            </a:extLst>
          </p:cNvPr>
          <p:cNvSpPr txBox="1"/>
          <p:nvPr/>
        </p:nvSpPr>
        <p:spPr>
          <a:xfrm>
            <a:off x="555946" y="311573"/>
            <a:ext cx="21659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ln w="139700" cap="rnd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1º ANO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D4F9B58C-3A53-4E43-AA5A-EAF614CB3E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0199695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901" y="261257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308B4E8-84BB-4997-994E-4570CF164074}"/>
              </a:ext>
            </a:extLst>
          </p:cNvPr>
          <p:cNvSpPr txBox="1"/>
          <p:nvPr/>
        </p:nvSpPr>
        <p:spPr>
          <a:xfrm>
            <a:off x="555946" y="313269"/>
            <a:ext cx="22862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ln w="139700" cap="rnd">
                  <a:gradFill>
                    <a:gsLst>
                      <a:gs pos="0">
                        <a:srgbClr val="7B2AFF"/>
                      </a:gs>
                      <a:gs pos="38000">
                        <a:srgbClr val="7692FC"/>
                      </a:gs>
                      <a:gs pos="67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A28FF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srgbClr val="7825FF"/>
                    </a:gs>
                    <a:gs pos="25000">
                      <a:srgbClr val="9450FF"/>
                    </a:gs>
                    <a:gs pos="100000">
                      <a:srgbClr val="7825FF"/>
                    </a:gs>
                    <a:gs pos="85000">
                      <a:srgbClr val="9452FF"/>
                    </a:gs>
                    <a:gs pos="60000">
                      <a:srgbClr val="7692FC"/>
                    </a:gs>
                  </a:gsLst>
                  <a:lin ang="108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2º ANO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C0DA653-2ED5-4A38-A418-97DD61117B2F}"/>
              </a:ext>
            </a:extLst>
          </p:cNvPr>
          <p:cNvSpPr txBox="1"/>
          <p:nvPr/>
        </p:nvSpPr>
        <p:spPr>
          <a:xfrm>
            <a:off x="555945" y="313268"/>
            <a:ext cx="22862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ln w="139700" cap="rnd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2º ANO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A9604D7-A8B6-4F8F-8F6D-00434843B2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62" t="21361" r="36667" b="10245"/>
          <a:stretch/>
        </p:blipFill>
        <p:spPr>
          <a:xfrm>
            <a:off x="3788228" y="323125"/>
            <a:ext cx="4615543" cy="6211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E90D16FA-0A6B-4897-BAE7-B8FA530CEA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8359877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445B0FCF-81C6-4E80-B48A-8B68247811B5}"/>
              </a:ext>
            </a:extLst>
          </p:cNvPr>
          <p:cNvSpPr/>
          <p:nvPr/>
        </p:nvSpPr>
        <p:spPr>
          <a:xfrm>
            <a:off x="326901" y="261257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58AA9EE1-F690-451B-8057-5B31734D6F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Resultado de imagem para GIF POSITIVO">
            <a:extLst>
              <a:ext uri="{FF2B5EF4-FFF2-40B4-BE49-F238E27FC236}">
                <a16:creationId xmlns:a16="http://schemas.microsoft.com/office/drawing/2014/main" id="{E5002A74-7EE2-47ED-810E-EC019904EC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122" y="1702579"/>
            <a:ext cx="1215862" cy="121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785199" y="1751617"/>
            <a:ext cx="9219923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3600" dirty="0"/>
              <a:t>REFLETIMOS SOBRE AS DIVERSAS CONSTITUIÇÕES DE </a:t>
            </a:r>
            <a:r>
              <a:rPr lang="pt-BR" sz="3600" b="1" dirty="0"/>
              <a:t>VIDA NA TERRA</a:t>
            </a:r>
            <a:r>
              <a:rPr lang="pt-BR" sz="3600" dirty="0"/>
              <a:t>?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3600" dirty="0"/>
              <a:t>COMPREENDEMOS A </a:t>
            </a:r>
            <a:r>
              <a:rPr lang="pt-BR" sz="3600" b="1" dirty="0"/>
              <a:t>IMPORTÂNCIA</a:t>
            </a:r>
            <a:r>
              <a:rPr lang="pt-BR" sz="3600" dirty="0"/>
              <a:t> DO </a:t>
            </a:r>
            <a:r>
              <a:rPr lang="pt-BR" sz="3600" b="1" dirty="0"/>
              <a:t>“NÓS”</a:t>
            </a:r>
            <a:r>
              <a:rPr lang="pt-BR" sz="3600" dirty="0"/>
              <a:t>?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pt-BR" sz="3600" dirty="0"/>
              <a:t>COMPREENDEMOS A </a:t>
            </a:r>
            <a:r>
              <a:rPr lang="pt-BR" sz="3600" b="1" dirty="0"/>
              <a:t>DIVERSIDADE</a:t>
            </a:r>
            <a:r>
              <a:rPr lang="pt-BR" sz="3600" dirty="0"/>
              <a:t> ENRIQUECE A VIDA NA TERRA?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81F32EC-44EC-4022-878B-8D1CF2E49A05}"/>
              </a:ext>
            </a:extLst>
          </p:cNvPr>
          <p:cNvSpPr txBox="1"/>
          <p:nvPr/>
        </p:nvSpPr>
        <p:spPr>
          <a:xfrm>
            <a:off x="475711" y="584478"/>
            <a:ext cx="112405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ln w="139700" cap="rnd">
                  <a:gradFill>
                    <a:gsLst>
                      <a:gs pos="0">
                        <a:srgbClr val="7B2AFF"/>
                      </a:gs>
                      <a:gs pos="38000">
                        <a:srgbClr val="7692FC"/>
                      </a:gs>
                      <a:gs pos="67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A28FF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srgbClr val="7825FF"/>
                    </a:gs>
                    <a:gs pos="25000">
                      <a:srgbClr val="9450FF"/>
                    </a:gs>
                    <a:gs pos="100000">
                      <a:srgbClr val="7825FF"/>
                    </a:gs>
                    <a:gs pos="85000">
                      <a:srgbClr val="9452FF"/>
                    </a:gs>
                    <a:gs pos="60000">
                      <a:srgbClr val="7692FC"/>
                    </a:gs>
                  </a:gsLst>
                  <a:lin ang="10800000" scaled="1"/>
                  <a:tileRect/>
                </a:gradFill>
                <a:latin typeface="Berlin Sans FB Demi" panose="020E0802020502020306" pitchFamily="34" charset="0"/>
              </a:rPr>
              <a:t>ALCANÇAMOS OS OBJETIVOS DA AULA?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10A7E72-F64E-400C-A436-8F010E2311A5}"/>
              </a:ext>
            </a:extLst>
          </p:cNvPr>
          <p:cNvSpPr txBox="1"/>
          <p:nvPr/>
        </p:nvSpPr>
        <p:spPr>
          <a:xfrm>
            <a:off x="475711" y="579369"/>
            <a:ext cx="11538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>
                <a:ln w="139700" cap="rnd">
                  <a:noFill/>
                </a:ln>
                <a:solidFill>
                  <a:schemeClr val="bg1"/>
                </a:solidFill>
                <a:latin typeface="Berlin Sans FB Demi" panose="020E0802020502020306" pitchFamily="34" charset="0"/>
              </a:rPr>
              <a:t>ALCANÇAMOS OS OBJETIVOS DA AULA?</a:t>
            </a:r>
          </a:p>
        </p:txBody>
      </p:sp>
      <p:pic>
        <p:nvPicPr>
          <p:cNvPr id="12" name="Picture 2" descr="Resultado de imagem para GIF POSITIVO">
            <a:extLst>
              <a:ext uri="{FF2B5EF4-FFF2-40B4-BE49-F238E27FC236}">
                <a16:creationId xmlns:a16="http://schemas.microsoft.com/office/drawing/2014/main" id="{F7A973F9-7878-479C-88C4-4FC194F178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8232" y="3104326"/>
            <a:ext cx="1215862" cy="121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esultado de imagem para GIF POSITIVO">
            <a:extLst>
              <a:ext uri="{FF2B5EF4-FFF2-40B4-BE49-F238E27FC236}">
                <a16:creationId xmlns:a16="http://schemas.microsoft.com/office/drawing/2014/main" id="{8606AADD-0029-4F66-8489-E4BBC1A335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122" y="4506073"/>
            <a:ext cx="1215862" cy="121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711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901" y="261257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439" y="2341222"/>
            <a:ext cx="5279117" cy="3963528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8F45AB1C-5BD3-4795-8B98-C522F189D9F4}"/>
              </a:ext>
            </a:extLst>
          </p:cNvPr>
          <p:cNvSpPr txBox="1"/>
          <p:nvPr/>
        </p:nvSpPr>
        <p:spPr>
          <a:xfrm>
            <a:off x="1639490" y="651889"/>
            <a:ext cx="89130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800" dirty="0">
                <a:ln w="139700" cap="rnd">
                  <a:gradFill>
                    <a:gsLst>
                      <a:gs pos="0">
                        <a:srgbClr val="7B2AFF"/>
                      </a:gs>
                      <a:gs pos="38000">
                        <a:srgbClr val="7692FC"/>
                      </a:gs>
                      <a:gs pos="67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A28FF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srgbClr val="7825FF"/>
                    </a:gs>
                    <a:gs pos="25000">
                      <a:srgbClr val="9450FF"/>
                    </a:gs>
                    <a:gs pos="100000">
                      <a:srgbClr val="7825FF"/>
                    </a:gs>
                    <a:gs pos="85000">
                      <a:srgbClr val="9452FF"/>
                    </a:gs>
                    <a:gs pos="60000">
                      <a:srgbClr val="7692FC"/>
                    </a:gs>
                  </a:gsLst>
                  <a:lin ang="108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A DIFERENÇA NOS ENRIQUECE</a:t>
            </a:r>
          </a:p>
          <a:p>
            <a:pPr algn="ctr"/>
            <a:r>
              <a:rPr lang="pt-BR" sz="4800" dirty="0">
                <a:ln w="139700" cap="rnd">
                  <a:gradFill>
                    <a:gsLst>
                      <a:gs pos="0">
                        <a:srgbClr val="7B2AFF"/>
                      </a:gs>
                      <a:gs pos="38000">
                        <a:srgbClr val="7692FC"/>
                      </a:gs>
                      <a:gs pos="67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A28FF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srgbClr val="7825FF"/>
                    </a:gs>
                    <a:gs pos="25000">
                      <a:srgbClr val="9450FF"/>
                    </a:gs>
                    <a:gs pos="100000">
                      <a:srgbClr val="7825FF"/>
                    </a:gs>
                    <a:gs pos="85000">
                      <a:srgbClr val="9452FF"/>
                    </a:gs>
                    <a:gs pos="60000">
                      <a:srgbClr val="7692FC"/>
                    </a:gs>
                  </a:gsLst>
                  <a:lin ang="108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O RESPEITO NOS UNE!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30DDFF6-7067-4FB2-9957-859F2F3FBAD3}"/>
              </a:ext>
            </a:extLst>
          </p:cNvPr>
          <p:cNvSpPr txBox="1"/>
          <p:nvPr/>
        </p:nvSpPr>
        <p:spPr>
          <a:xfrm>
            <a:off x="1639490" y="651889"/>
            <a:ext cx="89130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800" dirty="0">
                <a:ln w="139700" cap="rnd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A DIFERENÇA NOS ENRIQUECE</a:t>
            </a:r>
          </a:p>
          <a:p>
            <a:pPr algn="ctr"/>
            <a:r>
              <a:rPr lang="pt-BR" sz="4800" dirty="0">
                <a:ln w="139700" cap="rnd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O RESPEITO NOS UNE!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6C3673DB-4E1F-4A6A-AF71-3A9C817327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60703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origami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901" y="261257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CaixaDeTexto 1"/>
          <p:cNvSpPr txBox="1"/>
          <p:nvPr/>
        </p:nvSpPr>
        <p:spPr>
          <a:xfrm>
            <a:off x="858018" y="1575218"/>
            <a:ext cx="105032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dirty="0">
                <a:solidFill>
                  <a:prstClr val="black"/>
                </a:solidFill>
                <a:hlinkClick r:id="rId2"/>
              </a:rPr>
              <a:t>https://www.significados.com.br/diversidade/</a:t>
            </a:r>
            <a:endParaRPr lang="pt-BR" dirty="0">
              <a:solidFill>
                <a:prstClr val="black"/>
              </a:solidFill>
            </a:endParaRPr>
          </a:p>
          <a:p>
            <a:pPr lvl="0"/>
            <a:endParaRPr lang="pt-BR" dirty="0">
              <a:solidFill>
                <a:prstClr val="black"/>
              </a:solidFill>
            </a:endParaRPr>
          </a:p>
          <a:p>
            <a:pPr lvl="0"/>
            <a:r>
              <a:rPr lang="pt-BR" dirty="0">
                <a:solidFill>
                  <a:prstClr val="black"/>
                </a:solidFill>
                <a:hlinkClick r:id="rId3"/>
              </a:rPr>
              <a:t>https://www.dm.jor.br/opiniao/2015/10/ser-diferente-e-nao-saber-lidar-com-as-diferencas/</a:t>
            </a:r>
            <a:endParaRPr lang="pt-BR" dirty="0">
              <a:solidFill>
                <a:prstClr val="black"/>
              </a:solidFill>
            </a:endParaRPr>
          </a:p>
          <a:p>
            <a:pPr lvl="0"/>
            <a:endParaRPr lang="pt-BR" dirty="0">
              <a:solidFill>
                <a:prstClr val="black"/>
              </a:solidFill>
            </a:endParaRPr>
          </a:p>
          <a:p>
            <a:pPr lvl="0"/>
            <a:r>
              <a:rPr lang="pt-BR" dirty="0">
                <a:solidFill>
                  <a:prstClr val="black"/>
                </a:solidFill>
                <a:hlinkClick r:id="rId4"/>
              </a:rPr>
              <a:t>http://filosofiaepsicologianaesars.weebly.com/uploads/8/7/9/5/8795646/quest%C3%83o_central_o_que_significa_ser_diferente.pdf</a:t>
            </a:r>
            <a:endParaRPr lang="pt-BR" dirty="0">
              <a:solidFill>
                <a:prstClr val="black"/>
              </a:solidFill>
            </a:endParaRPr>
          </a:p>
          <a:p>
            <a:pPr lvl="0"/>
            <a:endParaRPr lang="pt-BR" dirty="0">
              <a:solidFill>
                <a:prstClr val="black"/>
              </a:solidFill>
            </a:endParaRPr>
          </a:p>
          <a:p>
            <a:pPr lvl="0"/>
            <a:r>
              <a:rPr lang="pt-BR" dirty="0">
                <a:solidFill>
                  <a:prstClr val="black"/>
                </a:solidFill>
                <a:hlinkClick r:id="rId5"/>
              </a:rPr>
              <a:t>https://www.youtube.com/watch?v=pD_L6O2gg9w</a:t>
            </a:r>
            <a:endParaRPr lang="pt-BR" dirty="0">
              <a:solidFill>
                <a:prstClr val="black"/>
              </a:solidFill>
            </a:endParaRPr>
          </a:p>
          <a:p>
            <a:pPr lvl="0"/>
            <a:endParaRPr lang="pt-BR" dirty="0">
              <a:solidFill>
                <a:prstClr val="black"/>
              </a:solidFill>
            </a:endParaRPr>
          </a:p>
          <a:p>
            <a:pPr lvl="0"/>
            <a:r>
              <a:rPr lang="pt-BR" u="sng" dirty="0">
                <a:solidFill>
                  <a:srgbClr val="0000FF"/>
                </a:solidFill>
                <a:ea typeface="Calibri"/>
                <a:cs typeface="Times New Roman"/>
                <a:hlinkClick r:id="rId6"/>
              </a:rPr>
              <a:t>https://www.youtube.com/watch?v=dxbyhhyD8fE</a:t>
            </a:r>
            <a:endParaRPr lang="pt-BR" u="sng" dirty="0">
              <a:solidFill>
                <a:srgbClr val="0000FF"/>
              </a:solidFill>
              <a:ea typeface="Calibri"/>
              <a:cs typeface="Times New Roman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51506AB-7A96-405D-8049-8CBE7E923FB9}"/>
              </a:ext>
            </a:extLst>
          </p:cNvPr>
          <p:cNvSpPr txBox="1"/>
          <p:nvPr/>
        </p:nvSpPr>
        <p:spPr>
          <a:xfrm>
            <a:off x="3986288" y="433832"/>
            <a:ext cx="42194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ln w="139700" cap="rnd">
                  <a:gradFill>
                    <a:gsLst>
                      <a:gs pos="0">
                        <a:srgbClr val="7B2AFF"/>
                      </a:gs>
                      <a:gs pos="38000">
                        <a:srgbClr val="7692FC"/>
                      </a:gs>
                      <a:gs pos="67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A28FF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srgbClr val="7825FF"/>
                    </a:gs>
                    <a:gs pos="25000">
                      <a:srgbClr val="9450FF"/>
                    </a:gs>
                    <a:gs pos="100000">
                      <a:srgbClr val="7825FF"/>
                    </a:gs>
                    <a:gs pos="85000">
                      <a:srgbClr val="9452FF"/>
                    </a:gs>
                    <a:gs pos="60000">
                      <a:srgbClr val="7692FC"/>
                    </a:gs>
                  </a:gsLst>
                  <a:lin ang="10800000" scaled="1"/>
                  <a:tileRect/>
                </a:gradFill>
                <a:latin typeface="Berlin Sans FB Demi" panose="020E0802020502020306" pitchFamily="34" charset="0"/>
              </a:rPr>
              <a:t>REFERÊNCIAS: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852DC0C-D892-40E8-B947-A1C119242CB4}"/>
              </a:ext>
            </a:extLst>
          </p:cNvPr>
          <p:cNvSpPr txBox="1"/>
          <p:nvPr/>
        </p:nvSpPr>
        <p:spPr>
          <a:xfrm>
            <a:off x="3999935" y="438035"/>
            <a:ext cx="42194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ln w="139700" cap="rnd">
                  <a:noFill/>
                </a:ln>
                <a:solidFill>
                  <a:schemeClr val="bg1"/>
                </a:solidFill>
                <a:latin typeface="Berlin Sans FB Demi" panose="020E0802020502020306" pitchFamily="34" charset="0"/>
              </a:rPr>
              <a:t>REFERÊNCIAS: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5DA5421D-DF43-4D51-B229-A9955023D6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2458754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C4149F9E-AF93-4B9C-9F57-868606952FD3}"/>
              </a:ext>
            </a:extLst>
          </p:cNvPr>
          <p:cNvSpPr/>
          <p:nvPr/>
        </p:nvSpPr>
        <p:spPr>
          <a:xfrm>
            <a:off x="1274094" y="6596743"/>
            <a:ext cx="364841" cy="157088"/>
          </a:xfrm>
          <a:prstGeom prst="rect">
            <a:avLst/>
          </a:prstGeom>
          <a:solidFill>
            <a:srgbClr val="A58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A3E16B0-532C-49BB-8169-9C2E476A21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129" y="5636351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BFC42C76-68D4-400B-AD57-9B4C53601895}"/>
              </a:ext>
            </a:extLst>
          </p:cNvPr>
          <p:cNvSpPr txBox="1"/>
          <p:nvPr/>
        </p:nvSpPr>
        <p:spPr>
          <a:xfrm>
            <a:off x="5517699" y="1359202"/>
            <a:ext cx="6098458" cy="4139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5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JUNTOS PODEMOS </a:t>
            </a:r>
            <a:r>
              <a:rPr lang="pt-BR" sz="59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CONSTRUIR UM </a:t>
            </a:r>
            <a:r>
              <a:rPr lang="pt-BR" sz="6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MUNDO MAIS </a:t>
            </a:r>
            <a:r>
              <a:rPr lang="pt-BR" sz="85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HUMANO!</a:t>
            </a:r>
          </a:p>
        </p:txBody>
      </p:sp>
      <p:pic>
        <p:nvPicPr>
          <p:cNvPr id="10" name="Picture 10" descr="Resultado de imagem para juntos somos mais fortes png">
            <a:extLst>
              <a:ext uri="{FF2B5EF4-FFF2-40B4-BE49-F238E27FC236}">
                <a16:creationId xmlns:a16="http://schemas.microsoft.com/office/drawing/2014/main" id="{58CD443F-67CD-496C-8DF4-F84F265F9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1628800"/>
            <a:ext cx="4529832" cy="4007551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E0349536-D200-42E2-B86B-80CBE1B87D5A}"/>
              </a:ext>
            </a:extLst>
          </p:cNvPr>
          <p:cNvSpPr txBox="1"/>
          <p:nvPr/>
        </p:nvSpPr>
        <p:spPr>
          <a:xfrm>
            <a:off x="2458005" y="3283944"/>
            <a:ext cx="502061" cy="76944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pt-BR" sz="4400" dirty="0">
                <a:solidFill>
                  <a:srgbClr val="ED9C1D"/>
                </a:solidFill>
                <a:latin typeface="Berlin Sans FB Demi" panose="020E0802020502020306" pitchFamily="34" charset="0"/>
              </a:rPr>
              <a:t>F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DB2EDD5-F7EA-498F-98CD-1C79F5E05F5B}"/>
              </a:ext>
            </a:extLst>
          </p:cNvPr>
          <p:cNvSpPr txBox="1"/>
          <p:nvPr/>
        </p:nvSpPr>
        <p:spPr>
          <a:xfrm>
            <a:off x="2973527" y="3488562"/>
            <a:ext cx="604653" cy="76944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pt-BR" sz="4400" dirty="0">
                <a:solidFill>
                  <a:srgbClr val="6DA051"/>
                </a:solidFill>
                <a:latin typeface="Berlin Sans FB Demi" panose="020E0802020502020306" pitchFamily="34" charset="0"/>
              </a:rPr>
              <a:t>H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4D99941-23A0-4EE1-885D-D593B42D02DE}"/>
              </a:ext>
            </a:extLst>
          </p:cNvPr>
          <p:cNvSpPr txBox="1"/>
          <p:nvPr/>
        </p:nvSpPr>
        <p:spPr>
          <a:xfrm>
            <a:off x="2606456" y="3944836"/>
            <a:ext cx="503664" cy="76944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pt-BR" sz="4400" dirty="0">
                <a:solidFill>
                  <a:srgbClr val="C93F3F"/>
                </a:solidFill>
                <a:latin typeface="Berlin Sans FB Demi" panose="020E0802020502020306" pitchFamily="34" charset="0"/>
              </a:rPr>
              <a:t>E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C9376985-3952-4DCD-8DE1-F76F217E750E}"/>
              </a:ext>
            </a:extLst>
          </p:cNvPr>
          <p:cNvSpPr txBox="1"/>
          <p:nvPr/>
        </p:nvSpPr>
        <p:spPr>
          <a:xfrm>
            <a:off x="2976730" y="3944835"/>
            <a:ext cx="543740" cy="76944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pt-BR" sz="4400" dirty="0">
                <a:solidFill>
                  <a:srgbClr val="494A80"/>
                </a:solidFill>
                <a:latin typeface="Berlin Sans FB Demi" panose="020E0802020502020306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8130909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25A9BF39-48FB-4149-B1E0-E223192BC6E0}"/>
              </a:ext>
            </a:extLst>
          </p:cNvPr>
          <p:cNvSpPr txBox="1"/>
          <p:nvPr/>
        </p:nvSpPr>
        <p:spPr>
          <a:xfrm>
            <a:off x="719911" y="1272059"/>
            <a:ext cx="107521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0" dirty="0">
                <a:ln w="165100">
                  <a:solidFill>
                    <a:srgbClr val="48487E"/>
                  </a:solidFill>
                </a:ln>
                <a:solidFill>
                  <a:srgbClr val="48487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A </a:t>
            </a:r>
            <a:r>
              <a:rPr lang="pt-BR" sz="8000" b="1" dirty="0">
                <a:ln w="165100">
                  <a:solidFill>
                    <a:srgbClr val="48487E"/>
                  </a:solidFill>
                </a:ln>
                <a:solidFill>
                  <a:srgbClr val="48487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VIDA</a:t>
            </a:r>
            <a:r>
              <a:rPr lang="pt-BR" sz="8000" dirty="0">
                <a:ln w="165100">
                  <a:solidFill>
                    <a:srgbClr val="48487E"/>
                  </a:solidFill>
                </a:ln>
                <a:solidFill>
                  <a:srgbClr val="48487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, O NÓS E A DIVERSIDADE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1DAA21E-9B4B-4F16-912B-A035AC627203}"/>
              </a:ext>
            </a:extLst>
          </p:cNvPr>
          <p:cNvSpPr txBox="1"/>
          <p:nvPr/>
        </p:nvSpPr>
        <p:spPr>
          <a:xfrm>
            <a:off x="3166350" y="813940"/>
            <a:ext cx="5859296" cy="1015663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pt-BR" sz="4800" dirty="0">
                <a:ln w="57150">
                  <a:solidFill>
                    <a:schemeClr val="bg1"/>
                  </a:solidFill>
                </a:ln>
                <a:solidFill>
                  <a:srgbClr val="243F8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TEMA DA AULA: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1C3F587-194E-42D4-A7A7-E83234F6F130}"/>
              </a:ext>
            </a:extLst>
          </p:cNvPr>
          <p:cNvSpPr txBox="1"/>
          <p:nvPr/>
        </p:nvSpPr>
        <p:spPr>
          <a:xfrm>
            <a:off x="3166350" y="806849"/>
            <a:ext cx="5859296" cy="1015663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pt-BR" sz="4800" dirty="0">
                <a:gradFill flip="none" rotWithShape="1">
                  <a:gsLst>
                    <a:gs pos="0">
                      <a:srgbClr val="7A28FF"/>
                    </a:gs>
                    <a:gs pos="50000">
                      <a:srgbClr val="7A28FF"/>
                    </a:gs>
                    <a:gs pos="100000">
                      <a:srgbClr val="7692FC"/>
                    </a:gs>
                  </a:gsLst>
                  <a:lin ang="5400000" scaled="1"/>
                  <a:tileRect/>
                </a:gradFill>
                <a:latin typeface="Berlin Sans FB Demi" panose="020E0802020502020306" pitchFamily="34" charset="0"/>
              </a:rPr>
              <a:t>TEMA DA AULA: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E4BFC5E-E8F5-4F73-89DE-AFCAAE3BFE13}"/>
              </a:ext>
            </a:extLst>
          </p:cNvPr>
          <p:cNvSpPr txBox="1"/>
          <p:nvPr/>
        </p:nvSpPr>
        <p:spPr>
          <a:xfrm>
            <a:off x="648118" y="1264968"/>
            <a:ext cx="108957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0" dirty="0">
                <a:ln w="53975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A </a:t>
            </a:r>
            <a:r>
              <a:rPr lang="pt-BR" sz="8000" b="1" dirty="0">
                <a:ln w="53975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VIDA</a:t>
            </a:r>
            <a:r>
              <a:rPr lang="pt-BR" sz="8000" dirty="0">
                <a:ln w="53975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, O NÓS E A DIVERSIDADE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2FAA0A96-5550-4E61-A4D4-3D9A01C514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35" y="5580922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2" name="Picture 8" descr="Resultado de imagem para diversidade png">
            <a:extLst>
              <a:ext uri="{FF2B5EF4-FFF2-40B4-BE49-F238E27FC236}">
                <a16:creationId xmlns:a16="http://schemas.microsoft.com/office/drawing/2014/main" id="{8C383647-6534-44E1-9D71-A9D1FBD644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55" b="97500" l="3778" r="97889">
                        <a14:foregroundMark x1="20778" y1="16818" x2="20778" y2="16818"/>
                        <a14:foregroundMark x1="8111" y1="25227" x2="8111" y2="25227"/>
                        <a14:foregroundMark x1="3778" y1="14773" x2="3778" y2="14773"/>
                        <a14:foregroundMark x1="23000" y1="6136" x2="23000" y2="6136"/>
                        <a14:foregroundMark x1="29000" y1="61591" x2="29000" y2="61591"/>
                        <a14:foregroundMark x1="75222" y1="85682" x2="75222" y2="85682"/>
                        <a14:foregroundMark x1="77667" y1="84091" x2="77667" y2="84091"/>
                        <a14:foregroundMark x1="90222" y1="33636" x2="90222" y2="33636"/>
                        <a14:foregroundMark x1="96000" y1="27955" x2="96000" y2="27955"/>
                        <a14:foregroundMark x1="33889" y1="91818" x2="33889" y2="91818"/>
                        <a14:foregroundMark x1="23444" y1="94773" x2="23444" y2="94773"/>
                        <a14:foregroundMark x1="10111" y1="97500" x2="10111" y2="97500"/>
                        <a14:foregroundMark x1="24778" y1="66591" x2="24778" y2="66591"/>
                        <a14:foregroundMark x1="20111" y1="80000" x2="20111" y2="80000"/>
                        <a14:foregroundMark x1="31333" y1="92273" x2="31333" y2="92273"/>
                        <a14:foregroundMark x1="44556" y1="90000" x2="44556" y2="90000"/>
                        <a14:foregroundMark x1="63889" y1="85227" x2="63889" y2="85227"/>
                        <a14:foregroundMark x1="71000" y1="81136" x2="71000" y2="81136"/>
                        <a14:foregroundMark x1="69667" y1="71591" x2="80111" y2="83864"/>
                        <a14:foregroundMark x1="80111" y1="83864" x2="83556" y2="93182"/>
                        <a14:foregroundMark x1="83556" y1="93182" x2="74333" y2="94545"/>
                        <a14:foregroundMark x1="74333" y1="94545" x2="65333" y2="84091"/>
                        <a14:foregroundMark x1="65333" y1="84091" x2="53667" y2="60227"/>
                        <a14:foregroundMark x1="53667" y1="60227" x2="69556" y2="74091"/>
                        <a14:foregroundMark x1="69556" y1="74091" x2="75222" y2="83864"/>
                        <a14:foregroundMark x1="73778" y1="91364" x2="36556" y2="93409"/>
                        <a14:foregroundMark x1="36556" y1="93409" x2="30333" y2="90682"/>
                        <a14:foregroundMark x1="30333" y1="90682" x2="35778" y2="82273"/>
                        <a14:foregroundMark x1="35778" y1="82273" x2="46444" y2="81818"/>
                        <a14:foregroundMark x1="46444" y1="81818" x2="62889" y2="89091"/>
                        <a14:foregroundMark x1="64000" y1="86818" x2="49778" y2="69545"/>
                        <a14:foregroundMark x1="13889" y1="75000" x2="13333" y2="78864"/>
                        <a14:foregroundMark x1="13556" y1="37273" x2="13556" y2="37273"/>
                        <a14:foregroundMark x1="15111" y1="45455" x2="15111" y2="45455"/>
                        <a14:foregroundMark x1="18889" y1="51591" x2="18889" y2="51591"/>
                        <a14:foregroundMark x1="74889" y1="56364" x2="74889" y2="56364"/>
                        <a14:foregroundMark x1="42667" y1="31136" x2="42667" y2="31136"/>
                        <a14:foregroundMark x1="54556" y1="23636" x2="54556" y2="23636"/>
                        <a14:foregroundMark x1="97667" y1="26136" x2="97667" y2="26136"/>
                        <a14:foregroundMark x1="97889" y1="28864" x2="97889" y2="28864"/>
                        <a14:foregroundMark x1="23556" y1="2955" x2="23556" y2="2955"/>
                        <a14:foregroundMark x1="25333" y1="5455" x2="25333" y2="5455"/>
                        <a14:backgroundMark x1="45000" y1="47955" x2="45000" y2="47955"/>
                        <a14:backgroundMark x1="52667" y1="48864" x2="52667" y2="48864"/>
                        <a14:backgroundMark x1="57000" y1="48864" x2="57000" y2="48864"/>
                        <a14:backgroundMark x1="64111" y1="50000" x2="64111" y2="50000"/>
                        <a14:backgroundMark x1="71000" y1="40682" x2="71000" y2="40682"/>
                        <a14:backgroundMark x1="74000" y1="59773" x2="74000" y2="59773"/>
                        <a14:backgroundMark x1="81000" y1="66818" x2="81000" y2="66818"/>
                        <a14:backgroundMark x1="30778" y1="52045" x2="30778" y2="52045"/>
                        <a14:backgroundMark x1="30556" y1="51136" x2="30556" y2="51136"/>
                        <a14:backgroundMark x1="30444" y1="50000" x2="30444" y2="50000"/>
                        <a14:backgroundMark x1="30556" y1="55227" x2="30556" y2="55227"/>
                        <a14:backgroundMark x1="30556" y1="55909" x2="30556" y2="55909"/>
                        <a14:backgroundMark x1="30556" y1="56364" x2="30556" y2="56364"/>
                        <a14:backgroundMark x1="24000" y1="50227" x2="24000" y2="50227"/>
                        <a14:backgroundMark x1="21000" y1="47727" x2="21000" y2="47727"/>
                        <a14:backgroundMark x1="17000" y1="70227" x2="17000" y2="70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455"/>
          <a:stretch/>
        </p:blipFill>
        <p:spPr bwMode="auto">
          <a:xfrm>
            <a:off x="2767646" y="3683510"/>
            <a:ext cx="6656707" cy="31744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2354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7EB3B93E-BDD1-46DE-8D38-62AEBA20835B}"/>
              </a:ext>
            </a:extLst>
          </p:cNvPr>
          <p:cNvSpPr/>
          <p:nvPr/>
        </p:nvSpPr>
        <p:spPr>
          <a:xfrm>
            <a:off x="326901" y="261257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5D5B683E-C14D-42EA-86F5-54283A1016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CaixaDeTexto 1"/>
          <p:cNvSpPr txBox="1"/>
          <p:nvPr/>
        </p:nvSpPr>
        <p:spPr>
          <a:xfrm>
            <a:off x="1353457" y="1866156"/>
            <a:ext cx="948508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3200" dirty="0"/>
              <a:t>REFLETIR SOBRE AS DIVERSAS CONSTITUIÇÕES DE </a:t>
            </a:r>
            <a:r>
              <a:rPr lang="pt-BR" sz="3200" b="1" dirty="0"/>
              <a:t>VIDA NA TERRA</a:t>
            </a:r>
            <a:r>
              <a:rPr lang="pt-BR" sz="3200" dirty="0"/>
              <a:t>;</a:t>
            </a:r>
          </a:p>
          <a:p>
            <a:pPr algn="just"/>
            <a:endParaRPr lang="pt-BR" sz="32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3200" dirty="0"/>
              <a:t>COMPREENDER A </a:t>
            </a:r>
            <a:r>
              <a:rPr lang="pt-BR" sz="3200" b="1" dirty="0"/>
              <a:t>IMPORTÂNCIA DO “NÓS”</a:t>
            </a:r>
            <a:r>
              <a:rPr lang="pt-BR" sz="3200" dirty="0"/>
              <a:t>;</a:t>
            </a:r>
          </a:p>
          <a:p>
            <a:pPr algn="just"/>
            <a:endParaRPr lang="pt-BR" sz="3200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3200" dirty="0"/>
              <a:t>COMPREENDER A </a:t>
            </a:r>
            <a:r>
              <a:rPr lang="pt-BR" sz="3200" b="1" dirty="0"/>
              <a:t>DIVERSIDADE</a:t>
            </a:r>
            <a:r>
              <a:rPr lang="pt-BR" sz="3200" dirty="0"/>
              <a:t> COMO FATOR  ENRIQUECEDOR DA VIVÊNCIA HUMANA.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495C23A-736E-4D19-9748-565E860A2905}"/>
              </a:ext>
            </a:extLst>
          </p:cNvPr>
          <p:cNvSpPr txBox="1"/>
          <p:nvPr/>
        </p:nvSpPr>
        <p:spPr>
          <a:xfrm>
            <a:off x="3018077" y="773038"/>
            <a:ext cx="61558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ln w="139700" cap="rnd">
                  <a:gradFill>
                    <a:gsLst>
                      <a:gs pos="0">
                        <a:srgbClr val="7B2AFF"/>
                      </a:gs>
                      <a:gs pos="38000">
                        <a:srgbClr val="7692FC"/>
                      </a:gs>
                      <a:gs pos="67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A28FF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srgbClr val="7825FF"/>
                    </a:gs>
                    <a:gs pos="25000">
                      <a:srgbClr val="9450FF"/>
                    </a:gs>
                    <a:gs pos="100000">
                      <a:srgbClr val="7825FF"/>
                    </a:gs>
                    <a:gs pos="85000">
                      <a:srgbClr val="9452FF"/>
                    </a:gs>
                    <a:gs pos="60000">
                      <a:srgbClr val="7692FC"/>
                    </a:gs>
                  </a:gsLst>
                  <a:lin ang="10800000" scaled="1"/>
                  <a:tileRect/>
                </a:gradFill>
                <a:latin typeface="Berlin Sans FB Demi" panose="020E0802020502020306" pitchFamily="34" charset="0"/>
              </a:rPr>
              <a:t>OBJETIVOS DA AULA: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4F1DECC-6BEF-4992-839B-D3E2DE2BF9F3}"/>
              </a:ext>
            </a:extLst>
          </p:cNvPr>
          <p:cNvSpPr txBox="1"/>
          <p:nvPr/>
        </p:nvSpPr>
        <p:spPr>
          <a:xfrm>
            <a:off x="3018074" y="771502"/>
            <a:ext cx="61558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chemeClr val="bg1"/>
                </a:solidFill>
                <a:latin typeface="Berlin Sans FB Demi" panose="020E0802020502020306" pitchFamily="34" charset="0"/>
              </a:rPr>
              <a:t>OBJETIVOS DA AULA:</a:t>
            </a:r>
          </a:p>
        </p:txBody>
      </p:sp>
    </p:spTree>
    <p:extLst>
      <p:ext uri="{BB962C8B-B14F-4D97-AF65-F5344CB8AC3E}">
        <p14:creationId xmlns:p14="http://schemas.microsoft.com/office/powerpoint/2010/main" val="147097349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901" y="261257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988" y="1584651"/>
            <a:ext cx="4495800" cy="444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1317">
            <a:off x="7957147" y="2428091"/>
            <a:ext cx="2228562" cy="27581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CaixaDeTexto 3"/>
          <p:cNvSpPr txBox="1"/>
          <p:nvPr/>
        </p:nvSpPr>
        <p:spPr>
          <a:xfrm>
            <a:off x="7794171" y="1967647"/>
            <a:ext cx="2554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AUTORA: NYE RIBEIRO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578A368-5729-4064-B15A-9CDF9B75E16A}"/>
              </a:ext>
            </a:extLst>
          </p:cNvPr>
          <p:cNvSpPr txBox="1"/>
          <p:nvPr/>
        </p:nvSpPr>
        <p:spPr>
          <a:xfrm>
            <a:off x="3204824" y="620825"/>
            <a:ext cx="57823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ln w="139700" cap="rnd">
                  <a:gradFill>
                    <a:gsLst>
                      <a:gs pos="0">
                        <a:srgbClr val="7B2AFF"/>
                      </a:gs>
                      <a:gs pos="38000">
                        <a:srgbClr val="7692FC"/>
                      </a:gs>
                      <a:gs pos="67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A28FF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srgbClr val="7825FF"/>
                    </a:gs>
                    <a:gs pos="25000">
                      <a:srgbClr val="9450FF"/>
                    </a:gs>
                    <a:gs pos="100000">
                      <a:srgbClr val="7825FF"/>
                    </a:gs>
                    <a:gs pos="85000">
                      <a:srgbClr val="9452FF"/>
                    </a:gs>
                    <a:gs pos="60000">
                      <a:srgbClr val="7692FC"/>
                    </a:gs>
                  </a:gsLst>
                  <a:lin ang="108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HORA DA HISTÓRIA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054567C-A46E-4FAB-A543-66BCB1250370}"/>
              </a:ext>
            </a:extLst>
          </p:cNvPr>
          <p:cNvSpPr txBox="1"/>
          <p:nvPr/>
        </p:nvSpPr>
        <p:spPr>
          <a:xfrm>
            <a:off x="3204824" y="631440"/>
            <a:ext cx="57823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ln w="139700" cap="rnd">
                  <a:noFill/>
                </a:ln>
                <a:solidFill>
                  <a:schemeClr val="bg1"/>
                </a:solidFill>
                <a:latin typeface="Berlin Sans FB Demi" panose="020E0802020502020306" pitchFamily="34" charset="0"/>
              </a:rPr>
              <a:t>HORA DA HISTÓRIA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EB71A6B-A3CD-4CB6-ACF9-50CF09A3683B}"/>
              </a:ext>
            </a:extLst>
          </p:cNvPr>
          <p:cNvSpPr txBox="1"/>
          <p:nvPr/>
        </p:nvSpPr>
        <p:spPr>
          <a:xfrm>
            <a:off x="4990568" y="6190747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Imagens da Internet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53C80929-B233-45E0-8B5D-20D30AC742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561490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901" y="261257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4149F9E-AF93-4B9C-9F57-868606952FD3}"/>
              </a:ext>
            </a:extLst>
          </p:cNvPr>
          <p:cNvSpPr/>
          <p:nvPr/>
        </p:nvSpPr>
        <p:spPr>
          <a:xfrm>
            <a:off x="1274094" y="6596743"/>
            <a:ext cx="364841" cy="157088"/>
          </a:xfrm>
          <a:prstGeom prst="rect">
            <a:avLst/>
          </a:prstGeom>
          <a:solidFill>
            <a:srgbClr val="A58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CaixaDeTexto 1"/>
          <p:cNvSpPr txBox="1"/>
          <p:nvPr/>
        </p:nvSpPr>
        <p:spPr>
          <a:xfrm>
            <a:off x="707736" y="1943656"/>
            <a:ext cx="8057041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3200" b="1" dirty="0"/>
              <a:t>MUITAS VEZES, AS PESSOAS ACABAM SE AFASTANDO UMAS DAS OUTRAS POR CONTA DAS DIFERENÇAS, NÃO VALORIZANDO A RIQUEZA DA DIVERSIDADE DE VIDA NA TERRA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7" t="8881" r="13044" b="7720"/>
          <a:stretch/>
        </p:blipFill>
        <p:spPr>
          <a:xfrm>
            <a:off x="8998946" y="1986392"/>
            <a:ext cx="2598057" cy="288521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C817C28-7942-4782-A383-9266B94924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6825436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901" y="256344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4149F9E-AF93-4B9C-9F57-868606952FD3}"/>
              </a:ext>
            </a:extLst>
          </p:cNvPr>
          <p:cNvSpPr/>
          <p:nvPr/>
        </p:nvSpPr>
        <p:spPr>
          <a:xfrm>
            <a:off x="1274094" y="6596743"/>
            <a:ext cx="364841" cy="157088"/>
          </a:xfrm>
          <a:prstGeom prst="rect">
            <a:avLst/>
          </a:prstGeom>
          <a:solidFill>
            <a:srgbClr val="A58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599" y="1845009"/>
            <a:ext cx="4456801" cy="4340825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999818" y="450512"/>
            <a:ext cx="9102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CADA UM TEM O SEU VALOR, QUANTO MAIS DIVERSIDADE TIVER, MAIS BONITO VAI FICAR!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7" t="9622" r="6494" b="9742"/>
          <a:stretch/>
        </p:blipFill>
        <p:spPr>
          <a:xfrm>
            <a:off x="10084437" y="396702"/>
            <a:ext cx="1380848" cy="1307948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DC9C6FF-1E9B-4D2C-A809-5F76CB773286}"/>
              </a:ext>
            </a:extLst>
          </p:cNvPr>
          <p:cNvSpPr txBox="1"/>
          <p:nvPr/>
        </p:nvSpPr>
        <p:spPr>
          <a:xfrm>
            <a:off x="4990568" y="6190747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Imagem da Internet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C3BACD09-22E3-4860-98D7-3482D875B0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4190189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283356" y="261257"/>
            <a:ext cx="11538199" cy="6335486"/>
          </a:xfrm>
          <a:prstGeom prst="roundRect">
            <a:avLst>
              <a:gd name="adj" fmla="val 154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Imagem de Gerd A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4149F9E-AF93-4B9C-9F57-868606952FD3}"/>
              </a:ext>
            </a:extLst>
          </p:cNvPr>
          <p:cNvSpPr/>
          <p:nvPr/>
        </p:nvSpPr>
        <p:spPr>
          <a:xfrm>
            <a:off x="1274094" y="6596743"/>
            <a:ext cx="364841" cy="157088"/>
          </a:xfrm>
          <a:prstGeom prst="rect">
            <a:avLst/>
          </a:prstGeom>
          <a:solidFill>
            <a:srgbClr val="A58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4" r="1508" b="16020"/>
          <a:stretch/>
        </p:blipFill>
        <p:spPr>
          <a:xfrm>
            <a:off x="2656114" y="1956880"/>
            <a:ext cx="6814396" cy="3544034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A98C3A81-76CC-4EAD-8FFA-F19F241DD15B}"/>
              </a:ext>
            </a:extLst>
          </p:cNvPr>
          <p:cNvSpPr txBox="1"/>
          <p:nvPr/>
        </p:nvSpPr>
        <p:spPr>
          <a:xfrm>
            <a:off x="1412971" y="861051"/>
            <a:ext cx="927689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ln w="139700" cap="rnd">
                  <a:gradFill>
                    <a:gsLst>
                      <a:gs pos="0">
                        <a:srgbClr val="7B2AFF"/>
                      </a:gs>
                      <a:gs pos="38000">
                        <a:srgbClr val="7692FC"/>
                      </a:gs>
                      <a:gs pos="67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rgbClr val="7A28FF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0">
                      <a:srgbClr val="7825FF"/>
                    </a:gs>
                    <a:gs pos="25000">
                      <a:srgbClr val="9450FF"/>
                    </a:gs>
                    <a:gs pos="100000">
                      <a:srgbClr val="7825FF"/>
                    </a:gs>
                    <a:gs pos="85000">
                      <a:srgbClr val="9452FF"/>
                    </a:gs>
                    <a:gs pos="60000">
                      <a:srgbClr val="7692FC"/>
                    </a:gs>
                  </a:gsLst>
                  <a:lin ang="108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O QUE É DIVERSIDADE?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8E61A9A-6522-4345-AA83-A9C16D2AB769}"/>
              </a:ext>
            </a:extLst>
          </p:cNvPr>
          <p:cNvSpPr txBox="1"/>
          <p:nvPr/>
        </p:nvSpPr>
        <p:spPr>
          <a:xfrm>
            <a:off x="1412970" y="861051"/>
            <a:ext cx="927689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ln w="139700" cap="rnd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anose="020E0802020502020306" pitchFamily="34" charset="0"/>
              </a:rPr>
              <a:t>O QUE É DIVERSIDADE?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2B68CD9E-4C03-4CC1-B6B1-9A59BEE7B2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28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C76C5C4-8984-45D6-9D8F-E8570CB0FBFB}"/>
              </a:ext>
            </a:extLst>
          </p:cNvPr>
          <p:cNvSpPr/>
          <p:nvPr/>
        </p:nvSpPr>
        <p:spPr>
          <a:xfrm>
            <a:off x="326901" y="261257"/>
            <a:ext cx="11538199" cy="6335486"/>
          </a:xfrm>
          <a:prstGeom prst="roundRect">
            <a:avLst>
              <a:gd name="adj" fmla="val 26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  <a:p>
            <a:pPr algn="ctr"/>
            <a:endParaRPr lang="pt-BR" dirty="0"/>
          </a:p>
          <a:p>
            <a:pPr algn="ctr"/>
            <a:endParaRPr lang="pt-BR" dirty="0"/>
          </a:p>
          <a:p>
            <a:pPr algn="ctr"/>
            <a:endParaRPr lang="pt-BR" dirty="0"/>
          </a:p>
          <a:p>
            <a:pPr algn="ctr"/>
            <a:endParaRPr lang="pt-BR" dirty="0"/>
          </a:p>
          <a:p>
            <a:pPr algn="ctr"/>
            <a:endParaRPr lang="pt-BR" dirty="0"/>
          </a:p>
          <a:p>
            <a:pPr algn="ctr"/>
            <a:endParaRPr lang="pt-BR" dirty="0"/>
          </a:p>
          <a:p>
            <a:pPr algn="ctr"/>
            <a:endParaRPr lang="pt-BR" dirty="0"/>
          </a:p>
          <a:p>
            <a:pPr algn="ctr"/>
            <a:endParaRPr lang="pt-BR" dirty="0"/>
          </a:p>
          <a:p>
            <a:pPr algn="ctr"/>
            <a:endParaRPr lang="pt-BR" dirty="0"/>
          </a:p>
          <a:p>
            <a:pPr algn="ctr"/>
            <a:endParaRPr lang="pt-BR" dirty="0"/>
          </a:p>
          <a:p>
            <a:pPr algn="ctr"/>
            <a:endParaRPr lang="pt-BR" dirty="0"/>
          </a:p>
          <a:p>
            <a:pPr algn="ctr"/>
            <a:endParaRPr lang="pt-BR" dirty="0"/>
          </a:p>
          <a:p>
            <a:pPr algn="ctr"/>
            <a:endParaRPr lang="pt-BR" dirty="0"/>
          </a:p>
          <a:p>
            <a:pPr algn="ctr"/>
            <a:endParaRPr lang="pt-BR" dirty="0"/>
          </a:p>
          <a:p>
            <a:pPr algn="ctr"/>
            <a:endParaRPr lang="pt-BR" dirty="0"/>
          </a:p>
          <a:p>
            <a:pPr algn="ctr"/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4149F9E-AF93-4B9C-9F57-868606952FD3}"/>
              </a:ext>
            </a:extLst>
          </p:cNvPr>
          <p:cNvSpPr/>
          <p:nvPr/>
        </p:nvSpPr>
        <p:spPr>
          <a:xfrm>
            <a:off x="1274094" y="6596743"/>
            <a:ext cx="364841" cy="157088"/>
          </a:xfrm>
          <a:prstGeom prst="rect">
            <a:avLst/>
          </a:prstGeom>
          <a:solidFill>
            <a:srgbClr val="A58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CaixaDeTexto 1"/>
          <p:cNvSpPr txBox="1"/>
          <p:nvPr/>
        </p:nvSpPr>
        <p:spPr>
          <a:xfrm>
            <a:off x="1469298" y="2496914"/>
            <a:ext cx="92534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/>
              <a:t>DIVERSIDADE É VARIEDADE, DIFERENÇA. ENCONTRAMOS DIVERSIDADE EM TODAS AS FORMAS DE VIDA NA TERRA.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817" y="4473316"/>
            <a:ext cx="3268447" cy="1888996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624" y="495687"/>
            <a:ext cx="2802767" cy="1754325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10" y="4473316"/>
            <a:ext cx="3333521" cy="1888996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10" y="495688"/>
            <a:ext cx="2979041" cy="1779150"/>
          </a:xfrm>
          <a:prstGeom prst="rect">
            <a:avLst/>
          </a:prstGeom>
        </p:spPr>
      </p:pic>
      <p:pic>
        <p:nvPicPr>
          <p:cNvPr id="2050" name="Picture 2" descr="Resultado de imagem para diversidade png">
            <a:extLst>
              <a:ext uri="{FF2B5EF4-FFF2-40B4-BE49-F238E27FC236}">
                <a16:creationId xmlns:a16="http://schemas.microsoft.com/office/drawing/2014/main" id="{ACAC7BAA-624A-4EE1-A409-D58758606C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22"/>
          <a:stretch/>
        </p:blipFill>
        <p:spPr bwMode="auto">
          <a:xfrm>
            <a:off x="8599317" y="495688"/>
            <a:ext cx="2978815" cy="177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m para PESSOAS COM DEFICIÊNCIA">
            <a:extLst>
              <a:ext uri="{FF2B5EF4-FFF2-40B4-BE49-F238E27FC236}">
                <a16:creationId xmlns:a16="http://schemas.microsoft.com/office/drawing/2014/main" id="{6345E005-32E5-4E62-A3DD-FF4B68DBA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880" y="4473316"/>
            <a:ext cx="3598087" cy="188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0490FE41-B7E2-42EA-85E4-79DF6E81F7C9}"/>
              </a:ext>
            </a:extLst>
          </p:cNvPr>
          <p:cNvSpPr txBox="1"/>
          <p:nvPr/>
        </p:nvSpPr>
        <p:spPr>
          <a:xfrm rot="16200000">
            <a:off x="10475456" y="3201553"/>
            <a:ext cx="2210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 dirty="0">
                <a:solidFill>
                  <a:prstClr val="black"/>
                </a:solidFill>
              </a:rPr>
              <a:t>Imagens da Internet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EC5ADC4A-B399-49C2-B1D1-368CF1E9DB1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51500"/>
            <a:ext cx="1983742" cy="1106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65820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898</TotalTime>
  <Words>690</Words>
  <Application>Microsoft Office PowerPoint</Application>
  <PresentationFormat>Widescreen</PresentationFormat>
  <Paragraphs>138</Paragraphs>
  <Slides>28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4</vt:i4>
      </vt:variant>
      <vt:variant>
        <vt:lpstr>Títulos de slides</vt:lpstr>
      </vt:variant>
      <vt:variant>
        <vt:i4>28</vt:i4>
      </vt:variant>
    </vt:vector>
  </HeadingPairs>
  <TitlesOfParts>
    <vt:vector size="36" baseType="lpstr">
      <vt:lpstr>Arial</vt:lpstr>
      <vt:lpstr>Berlin Sans FB Demi</vt:lpstr>
      <vt:lpstr>Calibri</vt:lpstr>
      <vt:lpstr>Calibri Light</vt:lpstr>
      <vt:lpstr>Tema do Office</vt:lpstr>
      <vt:lpstr>1_Tema do Office</vt:lpstr>
      <vt:lpstr>3_Tema do Office</vt:lpstr>
      <vt:lpstr>2_Tema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feeribas .</dc:creator>
  <cp:lastModifiedBy>feeribas .</cp:lastModifiedBy>
  <cp:revision>83</cp:revision>
  <dcterms:created xsi:type="dcterms:W3CDTF">2021-02-17T13:23:25Z</dcterms:created>
  <dcterms:modified xsi:type="dcterms:W3CDTF">2021-02-23T10:02:26Z</dcterms:modified>
</cp:coreProperties>
</file>