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16" r:id="rId4"/>
    <p:sldId id="342" r:id="rId5"/>
    <p:sldId id="262" r:id="rId6"/>
    <p:sldId id="319" r:id="rId7"/>
    <p:sldId id="260" r:id="rId8"/>
    <p:sldId id="320" r:id="rId9"/>
    <p:sldId id="318" r:id="rId10"/>
    <p:sldId id="327" r:id="rId11"/>
    <p:sldId id="337" r:id="rId12"/>
    <p:sldId id="321" r:id="rId13"/>
    <p:sldId id="322" r:id="rId14"/>
    <p:sldId id="323" r:id="rId15"/>
    <p:sldId id="324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269" r:id="rId26"/>
    <p:sldId id="270" r:id="rId27"/>
    <p:sldId id="326" r:id="rId28"/>
    <p:sldId id="278" r:id="rId29"/>
    <p:sldId id="274" r:id="rId30"/>
    <p:sldId id="299" r:id="rId31"/>
    <p:sldId id="343" r:id="rId32"/>
    <p:sldId id="279" r:id="rId33"/>
    <p:sldId id="282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D02"/>
    <a:srgbClr val="3C1E76"/>
    <a:srgbClr val="6F9FFB"/>
    <a:srgbClr val="243F8D"/>
    <a:srgbClr val="A583F9"/>
    <a:srgbClr val="FF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63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7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2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5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5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01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1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55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34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39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6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53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32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6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69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24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48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38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82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7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72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/>
              <a:t>07/04/2021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1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2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eito.de/esperanca" TargetMode="External"/><Relationship Id="rId13" Type="http://schemas.openxmlformats.org/officeDocument/2006/relationships/hyperlink" Target="https://www.infoescola.com/religiao/o-que-e-fe/" TargetMode="External"/><Relationship Id="rId3" Type="http://schemas.openxmlformats.org/officeDocument/2006/relationships/hyperlink" Target="https://br.guiainfantil.com/materias/educacao/valoreso-valor-da-fidelidade-nas-criancas/" TargetMode="External"/><Relationship Id="rId7" Type="http://schemas.openxmlformats.org/officeDocument/2006/relationships/hyperlink" Target="https://conceitos.com/responsabilidade/" TargetMode="External"/><Relationship Id="rId12" Type="http://schemas.openxmlformats.org/officeDocument/2006/relationships/hyperlink" Target="https://meuartigo.brasilescola.uol.com.br/saude/vale-pena-cultivar-bom-humor-1.ht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.guiainfantil.com/prudencia/" TargetMode="External"/><Relationship Id="rId11" Type="http://schemas.openxmlformats.org/officeDocument/2006/relationships/hyperlink" Target="https://amenteemaravilhosa.com.br/a-simplicidade-pessoas-extraordinarias/" TargetMode="External"/><Relationship Id="rId5" Type="http://schemas.openxmlformats.org/officeDocument/2006/relationships/hyperlink" Target="https://conceito.de/dedicacao" TargetMode="External"/><Relationship Id="rId10" Type="http://schemas.openxmlformats.org/officeDocument/2006/relationships/hyperlink" Target="https://www.significados.com.br/honestidade/" TargetMode="External"/><Relationship Id="rId4" Type="http://schemas.openxmlformats.org/officeDocument/2006/relationships/hyperlink" Target="https://br.guiainfantil.com/materias/educacao/valoreso-valor-da-humildade-nas-criancas/" TargetMode="External"/><Relationship Id="rId9" Type="http://schemas.openxmlformats.org/officeDocument/2006/relationships/hyperlink" Target="https://www.significados.com.br/entusiasmo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E8A284C-BE2A-4D30-959D-A5CC4F098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547686"/>
              </p:ext>
            </p:extLst>
          </p:nvPr>
        </p:nvGraphicFramePr>
        <p:xfrm>
          <a:off x="3752171" y="1225261"/>
          <a:ext cx="4687658" cy="4407477"/>
        </p:xfrm>
        <a:graphic>
          <a:graphicData uri="http://schemas.openxmlformats.org/drawingml/2006/table">
            <a:tbl>
              <a:tblPr firstRow="1" firstCol="1" bandRow="1"/>
              <a:tblGrid>
                <a:gridCol w="4687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7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</a:t>
                      </a:r>
                      <a:r>
                        <a:rPr lang="pt-BR" sz="1600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15 DE ABRIL DE 2021</a:t>
                      </a:r>
                      <a:endParaRPr lang="pt-BR" sz="16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1º ANO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FORMAÇÃO HUMANA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UNIDADE: </a:t>
                      </a:r>
                      <a:r>
                        <a:rPr lang="pt-BR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 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PROFESSORA:</a:t>
                      </a:r>
                      <a:r>
                        <a:rPr lang="pt-BR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KELLY VIEIRA BABA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INSERIR</a:t>
                      </a:r>
                      <a:r>
                        <a:rPr lang="pt-BR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HISTÓRIA: A MARGARIDA FRIORENTA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34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85372" y="309527"/>
            <a:ext cx="11421256" cy="623894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4F23590-7F65-4134-9866-EAAF35D56C7A}"/>
              </a:ext>
            </a:extLst>
          </p:cNvPr>
          <p:cNvSpPr txBox="1"/>
          <p:nvPr/>
        </p:nvSpPr>
        <p:spPr>
          <a:xfrm>
            <a:off x="633347" y="658572"/>
            <a:ext cx="10925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 UM POUCO DE CARINHO  AQUECE QUALQUER CORAÇÃO.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>
            <a:off x="4990571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6" y="1682226"/>
            <a:ext cx="58521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1184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0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168819" y="331238"/>
            <a:ext cx="5854363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3607977" y="537317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RESPONSABILIDADE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3274420" y="1740333"/>
            <a:ext cx="564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a typeface="Times New Roman"/>
              </a:rPr>
              <a:t>CUMPRIR COM OS COMPROMISSOS.</a:t>
            </a:r>
            <a:endParaRPr lang="pt-BR" sz="28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19" y="2313261"/>
            <a:ext cx="5854363" cy="3300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524964B-422A-44C4-83B0-A799DC10A040}"/>
              </a:ext>
            </a:extLst>
          </p:cNvPr>
          <p:cNvSpPr txBox="1"/>
          <p:nvPr/>
        </p:nvSpPr>
        <p:spPr>
          <a:xfrm>
            <a:off x="4990571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325293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899" y="1326782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4278836" y="495785"/>
            <a:ext cx="3634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PRUDÊNCIA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4605646" y="1703372"/>
            <a:ext cx="298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a typeface="Calibri"/>
                <a:cs typeface="Times New Roman"/>
              </a:rPr>
              <a:t>SER CUIDADOSO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53" y="2411888"/>
            <a:ext cx="2775893" cy="326275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0FDDC58-8B56-4132-99FA-3C99C39B595C}"/>
              </a:ext>
            </a:extLst>
          </p:cNvPr>
          <p:cNvSpPr txBox="1"/>
          <p:nvPr/>
        </p:nvSpPr>
        <p:spPr>
          <a:xfrm>
            <a:off x="4990571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1142957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899" y="1326783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4259600" y="495786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FIDELIDADE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4725231" y="1756636"/>
            <a:ext cx="2741538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ea typeface="Calibri"/>
                <a:cs typeface="Times New Roman"/>
              </a:rPr>
              <a:t>NÃO ENGANAR.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068D07A-8898-4FE9-AC82-9E23F185D0E5}"/>
              </a:ext>
            </a:extLst>
          </p:cNvPr>
          <p:cNvSpPr txBox="1"/>
          <p:nvPr/>
        </p:nvSpPr>
        <p:spPr>
          <a:xfrm>
            <a:off x="4990571" y="589830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2653390"/>
            <a:ext cx="6191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1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898" y="1305793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3932587" y="427149"/>
            <a:ext cx="4326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HONESTIDADE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68D07A-8898-4FE9-AC82-9E23F185D0E5}"/>
              </a:ext>
            </a:extLst>
          </p:cNvPr>
          <p:cNvSpPr txBox="1"/>
          <p:nvPr/>
        </p:nvSpPr>
        <p:spPr>
          <a:xfrm>
            <a:off x="4990566" y="5854222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4629394" y="1425946"/>
            <a:ext cx="2933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SER VERDADEIRO</a:t>
            </a:r>
          </a:p>
        </p:txBody>
      </p:sp>
      <p:pic>
        <p:nvPicPr>
          <p:cNvPr id="1026" name="Picture 2" descr="Como promover o valor da honestidade em seu filho - Sou Mamãe">
            <a:extLst>
              <a:ext uri="{FF2B5EF4-FFF2-40B4-BE49-F238E27FC236}">
                <a16:creationId xmlns:a16="http://schemas.microsoft.com/office/drawing/2014/main" id="{7E7FED50-EA33-4E6A-AB5A-864972D6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22" y="2040587"/>
            <a:ext cx="5707546" cy="378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583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0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411532" y="331238"/>
            <a:ext cx="536893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3712976" y="427149"/>
            <a:ext cx="4766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PERSEVERANÇA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4855029" y="1615044"/>
            <a:ext cx="2481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NÃO DESISTIR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70" y="2320697"/>
            <a:ext cx="4882861" cy="328538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068D07A-8898-4FE9-AC82-9E23F185D0E5}"/>
              </a:ext>
            </a:extLst>
          </p:cNvPr>
          <p:cNvSpPr txBox="1"/>
          <p:nvPr/>
        </p:nvSpPr>
        <p:spPr>
          <a:xfrm>
            <a:off x="4990571" y="5675168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46212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897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4527299" y="427149"/>
            <a:ext cx="3137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CORAGEM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4777838" y="1615044"/>
            <a:ext cx="263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 b="1" dirty="0"/>
              <a:t>VENCER MEDOS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6" y="2317468"/>
            <a:ext cx="5852160" cy="329184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A34AA4A-EA32-4811-A682-662A172BEC9C}"/>
              </a:ext>
            </a:extLst>
          </p:cNvPr>
          <p:cNvSpPr txBox="1"/>
          <p:nvPr/>
        </p:nvSpPr>
        <p:spPr>
          <a:xfrm>
            <a:off x="4990571" y="5675168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190575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4258798" y="413569"/>
            <a:ext cx="367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DEDICAÇÃO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68D07A-8898-4FE9-AC82-9E23F185D0E5}"/>
              </a:ext>
            </a:extLst>
          </p:cNvPr>
          <p:cNvSpPr txBox="1"/>
          <p:nvPr/>
        </p:nvSpPr>
        <p:spPr>
          <a:xfrm>
            <a:off x="4990571" y="5996973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1777481" y="1662898"/>
            <a:ext cx="863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TEMPO E ESFORÇO QUE DEDICAMOS A UMA ATIVIDADE</a:t>
            </a:r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98" y="2393208"/>
            <a:ext cx="5371605" cy="358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4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4227540" y="427149"/>
            <a:ext cx="3736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HUMILDADE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603662" y="1496290"/>
            <a:ext cx="10984676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/>
              <a:t>SENTIR RESPEITO EM RELAÇÃO AO OUTRO, NÃO DESVALORIZAR NINGUÉM E NEM SE CONSIDERAR SUPERIOR.</a:t>
            </a:r>
            <a:endParaRPr lang="pt-BR" sz="2800" b="1" dirty="0">
              <a:ea typeface="Calibri"/>
              <a:cs typeface="Times New Roman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122" y="2594980"/>
            <a:ext cx="5455756" cy="307307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93DAD4C-4914-42FA-A3E2-107E7D2BC4D3}"/>
              </a:ext>
            </a:extLst>
          </p:cNvPr>
          <p:cNvSpPr txBox="1"/>
          <p:nvPr/>
        </p:nvSpPr>
        <p:spPr>
          <a:xfrm>
            <a:off x="4990571" y="5996973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2894603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3963846" y="427149"/>
            <a:ext cx="426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SIMPLICIDADE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68D07A-8898-4FE9-AC82-9E23F185D0E5}"/>
              </a:ext>
            </a:extLst>
          </p:cNvPr>
          <p:cNvSpPr txBox="1"/>
          <p:nvPr/>
        </p:nvSpPr>
        <p:spPr>
          <a:xfrm>
            <a:off x="4990571" y="613601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2404426" y="1561007"/>
            <a:ext cx="7383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SER CAPAZ DE APRECIAR AS PEQUENAS COISAS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51" y="2269384"/>
            <a:ext cx="3631499" cy="36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Resultado de imagem para juntos somos mais fortes png">
            <a:extLst>
              <a:ext uri="{FF2B5EF4-FFF2-40B4-BE49-F238E27FC236}">
                <a16:creationId xmlns:a16="http://schemas.microsoft.com/office/drawing/2014/main" id="{7095B9E3-3F5B-4437-9C24-CE7A2529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84" y="2044437"/>
            <a:ext cx="4529832" cy="4007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86EC05-89D3-4D67-BBF0-825F5AA82870}"/>
              </a:ext>
            </a:extLst>
          </p:cNvPr>
          <p:cNvSpPr txBox="1"/>
          <p:nvPr/>
        </p:nvSpPr>
        <p:spPr>
          <a:xfrm>
            <a:off x="5449673" y="3699581"/>
            <a:ext cx="502061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ED9C1D"/>
                </a:solidFill>
                <a:latin typeface="Berlin Sans FB Demi" panose="020E0802020502020306" pitchFamily="34" charset="0"/>
              </a:rPr>
              <a:t>F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75BFBC-8A09-4144-B7F7-43609E7250FC}"/>
              </a:ext>
            </a:extLst>
          </p:cNvPr>
          <p:cNvSpPr txBox="1"/>
          <p:nvPr/>
        </p:nvSpPr>
        <p:spPr>
          <a:xfrm>
            <a:off x="5965195" y="3904199"/>
            <a:ext cx="6046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6DA051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12F6FD-B1EF-4416-8368-A6933ED7AC41}"/>
              </a:ext>
            </a:extLst>
          </p:cNvPr>
          <p:cNvSpPr txBox="1"/>
          <p:nvPr/>
        </p:nvSpPr>
        <p:spPr>
          <a:xfrm>
            <a:off x="5598124" y="4360473"/>
            <a:ext cx="50366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C93F3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EDB67A-2130-45FE-AC2F-EDAACDDBFEEC}"/>
              </a:ext>
            </a:extLst>
          </p:cNvPr>
          <p:cNvSpPr txBox="1"/>
          <p:nvPr/>
        </p:nvSpPr>
        <p:spPr>
          <a:xfrm>
            <a:off x="5968398" y="4360472"/>
            <a:ext cx="543740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494A80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98C8888-B265-4323-AF9C-96A43F318D86}"/>
              </a:ext>
            </a:extLst>
          </p:cNvPr>
          <p:cNvSpPr txBox="1"/>
          <p:nvPr/>
        </p:nvSpPr>
        <p:spPr>
          <a:xfrm>
            <a:off x="3054421" y="1161487"/>
            <a:ext cx="5821547" cy="577344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9625347"/>
              </a:avLst>
            </a:prstTxWarp>
            <a:spAutoFit/>
          </a:bodyPr>
          <a:lstStyle/>
          <a:p>
            <a:pPr algn="ctr"/>
            <a:r>
              <a:rPr lang="pt-BR" sz="4800" dirty="0">
                <a:ln w="165100"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Formação Humana / Ensino Religioso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09BB3F5-6E80-4584-AF85-1719FDCB5FDE}"/>
              </a:ext>
            </a:extLst>
          </p:cNvPr>
          <p:cNvSpPr txBox="1"/>
          <p:nvPr/>
        </p:nvSpPr>
        <p:spPr>
          <a:xfrm>
            <a:off x="3055815" y="1161486"/>
            <a:ext cx="5821547" cy="5773449"/>
          </a:xfrm>
          <a:prstGeom prst="rect">
            <a:avLst/>
          </a:prstGeom>
          <a:noFill/>
          <a:effectLst/>
        </p:spPr>
        <p:txBody>
          <a:bodyPr wrap="none" rtlCol="0">
            <a:prstTxWarp prst="textArchUp">
              <a:avLst>
                <a:gd name="adj" fmla="val 9625347"/>
              </a:avLst>
            </a:prstTxWarp>
            <a:spAutoFit/>
          </a:bodyPr>
          <a:lstStyle/>
          <a:p>
            <a:pPr algn="ctr"/>
            <a:r>
              <a:rPr lang="pt-BR" sz="4800" dirty="0">
                <a:ln w="165100">
                  <a:noFill/>
                </a:ln>
                <a:gradFill>
                  <a:gsLst>
                    <a:gs pos="15000">
                      <a:srgbClr val="F6BC47"/>
                    </a:gs>
                    <a:gs pos="0">
                      <a:srgbClr val="ED9C1D"/>
                    </a:gs>
                    <a:gs pos="30000">
                      <a:srgbClr val="6DA051"/>
                    </a:gs>
                    <a:gs pos="100000">
                      <a:srgbClr val="5081CF"/>
                    </a:gs>
                    <a:gs pos="92000">
                      <a:srgbClr val="494A80"/>
                    </a:gs>
                    <a:gs pos="78000">
                      <a:srgbClr val="E05151"/>
                    </a:gs>
                    <a:gs pos="62000">
                      <a:srgbClr val="C93F3F"/>
                    </a:gs>
                    <a:gs pos="46000">
                      <a:srgbClr val="ABCF50"/>
                    </a:gs>
                  </a:gsLst>
                  <a:lin ang="108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Formação Humana / Ensino Religioso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561A466-9FAF-4F81-8358-76C2BEBB0C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5" y="5580922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037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4130558" y="427149"/>
            <a:ext cx="3930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BOM HUMOR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68D07A-8898-4FE9-AC82-9E23F185D0E5}"/>
              </a:ext>
            </a:extLst>
          </p:cNvPr>
          <p:cNvSpPr txBox="1"/>
          <p:nvPr/>
        </p:nvSpPr>
        <p:spPr>
          <a:xfrm>
            <a:off x="4990571" y="6073115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596348" y="1457781"/>
            <a:ext cx="10919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/>
              <a:t>VIVER DE MANEIRA MAIS LEVE, CULTIVANDO ALEGRIA E COMPORTAMENTOS POSITIVOS.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13" y="2411888"/>
            <a:ext cx="46005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74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4186663" y="427149"/>
            <a:ext cx="38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ENTUSIASMO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68D07A-8898-4FE9-AC82-9E23F185D0E5}"/>
              </a:ext>
            </a:extLst>
          </p:cNvPr>
          <p:cNvSpPr txBox="1"/>
          <p:nvPr/>
        </p:nvSpPr>
        <p:spPr>
          <a:xfrm>
            <a:off x="4990569" y="613601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662609" y="1613147"/>
            <a:ext cx="10866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/>
              <a:t>EXPLOSÃO DE ALEGRIA, DESENVOLVER ALGUMA ATIVIDADE COM MUITA PAIXÃO E EMPOLGAÇÃO.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B125BF-D36D-4BDC-BA73-F8EA4AFE0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74" y="2724633"/>
            <a:ext cx="4503448" cy="313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3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5656617" y="427149"/>
            <a:ext cx="878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FÉ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602974" y="1555668"/>
            <a:ext cx="10986052" cy="157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/>
              <a:t>TER FÉ SIGNIFICA TER ESPERANÇA DE ALGO VAI MUDAR DE FORMA POSITIVA, PARA MELHOR, É ACREDITAR, CONFIAR, CRER.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/>
              <a:t> </a:t>
            </a:r>
            <a:endParaRPr lang="pt-BR" sz="2800" b="1" dirty="0">
              <a:ea typeface="Calibri"/>
              <a:cs typeface="Times New Roman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04" y="2639683"/>
            <a:ext cx="4980792" cy="332052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3094B16-0427-45E9-9A19-E192E26E5400}"/>
              </a:ext>
            </a:extLst>
          </p:cNvPr>
          <p:cNvSpPr txBox="1"/>
          <p:nvPr/>
        </p:nvSpPr>
        <p:spPr>
          <a:xfrm>
            <a:off x="4990569" y="613601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296490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5242240" y="414206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Amor</a:t>
            </a:r>
          </a:p>
        </p:txBody>
      </p:sp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408CFBA-EF8A-465C-9F17-CAD721F35647}"/>
              </a:ext>
            </a:extLst>
          </p:cNvPr>
          <p:cNvSpPr/>
          <p:nvPr/>
        </p:nvSpPr>
        <p:spPr>
          <a:xfrm>
            <a:off x="3616037" y="331238"/>
            <a:ext cx="4959927" cy="99879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4284446" y="427149"/>
            <a:ext cx="3623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ESPERANÇA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68D07A-8898-4FE9-AC82-9E23F185D0E5}"/>
              </a:ext>
            </a:extLst>
          </p:cNvPr>
          <p:cNvSpPr txBox="1"/>
          <p:nvPr/>
        </p:nvSpPr>
        <p:spPr>
          <a:xfrm>
            <a:off x="4990571" y="5922195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603663" y="1721922"/>
            <a:ext cx="10984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b="1" dirty="0"/>
              <a:t>É ACREDITAR QUE ALGUMA COISA MUITO DESEJADA VAI ACONTECER, SENTIMENTO QUE FAZ  OLHAR PARA O FUTURO DE UMA MANEIRA BOA.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96" y="2778328"/>
            <a:ext cx="5249809" cy="302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19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0620" y="1405182"/>
            <a:ext cx="11538199" cy="4316593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64" y="5845456"/>
            <a:ext cx="1601471" cy="8932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40" y="1746989"/>
            <a:ext cx="2951287" cy="36463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5680" r="7109" b="6252"/>
          <a:stretch/>
        </p:blipFill>
        <p:spPr>
          <a:xfrm>
            <a:off x="9180689" y="1746989"/>
            <a:ext cx="2530836" cy="36463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3" y="1746990"/>
            <a:ext cx="5469566" cy="364637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189598-63FB-4569-B2BD-C4D02E69AD3D}"/>
              </a:ext>
            </a:extLst>
          </p:cNvPr>
          <p:cNvSpPr txBox="1"/>
          <p:nvPr/>
        </p:nvSpPr>
        <p:spPr>
          <a:xfrm>
            <a:off x="4113725" y="173505"/>
            <a:ext cx="39645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GIRASSOL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B82465C-0699-432F-A826-F78513B0945D}"/>
              </a:ext>
            </a:extLst>
          </p:cNvPr>
          <p:cNvSpPr txBox="1"/>
          <p:nvPr/>
        </p:nvSpPr>
        <p:spPr>
          <a:xfrm>
            <a:off x="4113725" y="173505"/>
            <a:ext cx="39645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noFill/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GIRASSOL</a:t>
            </a:r>
          </a:p>
        </p:txBody>
      </p:sp>
    </p:spTree>
    <p:extLst>
      <p:ext uri="{BB962C8B-B14F-4D97-AF65-F5344CB8AC3E}">
        <p14:creationId xmlns:p14="http://schemas.microsoft.com/office/powerpoint/2010/main" val="9243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erança">
            <a:hlinkClick r:id="" action="ppaction://media"/>
            <a:extLst>
              <a:ext uri="{FF2B5EF4-FFF2-40B4-BE49-F238E27FC236}">
                <a16:creationId xmlns:a16="http://schemas.microsoft.com/office/drawing/2014/main" id="{21E21BB2-89A7-412D-B0AF-5563F39DC3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654" y="533055"/>
            <a:ext cx="10296693" cy="579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19" y="5968252"/>
            <a:ext cx="1278963" cy="713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84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630302" y="1086678"/>
            <a:ext cx="10931397" cy="5433392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6380021" y="2199603"/>
            <a:ext cx="4138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OLHE PARA O QUE TE FAZ BEM.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380022" y="4487613"/>
            <a:ext cx="4138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/>
              <a:t>CONTAGIE O MUNDO COM TUA LUZ.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380021" y="3158942"/>
            <a:ext cx="413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/>
              <a:t>FIQUE EM PÉ A CADA NOVO AMANHECER.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0A40194-1602-4DD6-A2B7-FF473DAA6750}"/>
              </a:ext>
            </a:extLst>
          </p:cNvPr>
          <p:cNvSpPr txBox="1"/>
          <p:nvPr/>
        </p:nvSpPr>
        <p:spPr>
          <a:xfrm>
            <a:off x="1673155" y="173505"/>
            <a:ext cx="8845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SEJA COMO UM GIRASSOL...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63650FD-5B60-4375-80DA-48491E4E31F7}"/>
              </a:ext>
            </a:extLst>
          </p:cNvPr>
          <p:cNvSpPr txBox="1"/>
          <p:nvPr/>
        </p:nvSpPr>
        <p:spPr>
          <a:xfrm>
            <a:off x="1673154" y="168427"/>
            <a:ext cx="8845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SEJA COMO UM GIRASSOL...</a:t>
            </a:r>
          </a:p>
        </p:txBody>
      </p:sp>
      <p:pic>
        <p:nvPicPr>
          <p:cNvPr id="3074" name="Picture 2" descr="Imagens Girassol | Vetores, fotos de arquivo e PSD grátis">
            <a:extLst>
              <a:ext uri="{FF2B5EF4-FFF2-40B4-BE49-F238E27FC236}">
                <a16:creationId xmlns:a16="http://schemas.microsoft.com/office/drawing/2014/main" id="{A1DF4DD6-290C-4E6E-9697-2495C4E8D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1" y="1325425"/>
            <a:ext cx="4955899" cy="495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92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54DB872-722B-4336-A26D-348D1A856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CD38282-0184-43E1-9B67-0CBA0F21645F}"/>
              </a:ext>
            </a:extLst>
          </p:cNvPr>
          <p:cNvSpPr txBox="1"/>
          <p:nvPr/>
        </p:nvSpPr>
        <p:spPr>
          <a:xfrm>
            <a:off x="2747968" y="2321004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ln w="168275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glow rad="228600">
                    <a:schemeClr val="bg1">
                      <a:alpha val="86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TAREFA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902DBF-984E-4F25-8C03-DB99E79821EA}"/>
              </a:ext>
            </a:extLst>
          </p:cNvPr>
          <p:cNvSpPr txBox="1"/>
          <p:nvPr/>
        </p:nvSpPr>
        <p:spPr>
          <a:xfrm>
            <a:off x="2747968" y="2321004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243F8D"/>
                </a:solidFill>
                <a:latin typeface="Berlin Sans FB Demi" panose="020E0802020502020306" pitchFamily="34" charset="0"/>
              </a:rPr>
              <a:t>TAREFA</a:t>
            </a:r>
          </a:p>
        </p:txBody>
      </p:sp>
    </p:spTree>
    <p:extLst>
      <p:ext uri="{BB962C8B-B14F-4D97-AF65-F5344CB8AC3E}">
        <p14:creationId xmlns:p14="http://schemas.microsoft.com/office/powerpoint/2010/main" val="20596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902786F-34D6-41D2-947A-2F1CECA27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61" t="15442" r="36087" b="12639"/>
          <a:stretch/>
        </p:blipFill>
        <p:spPr>
          <a:xfrm>
            <a:off x="4028661" y="459695"/>
            <a:ext cx="4134678" cy="593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32042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45B0FCF-81C6-4E80-B48A-8B68247811B5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8AA9EE1-F690-451B-8057-5B31734D6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tângulo 1"/>
          <p:cNvSpPr/>
          <p:nvPr/>
        </p:nvSpPr>
        <p:spPr>
          <a:xfrm>
            <a:off x="820076" y="1967776"/>
            <a:ext cx="105518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/>
              <a:t>PERCEBEMOS A </a:t>
            </a:r>
            <a:r>
              <a:rPr lang="pt-BR" sz="3600" b="1" dirty="0"/>
              <a:t>IMPORTÂNCIA DOS VALORES HUMANOS</a:t>
            </a:r>
            <a:r>
              <a:rPr lang="pt-BR" sz="3600" dirty="0"/>
              <a:t> PARA A BOA CONVIVÊNCIA EM SOCIEDADE?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81F32EC-44EC-4022-878B-8D1CF2E49A05}"/>
              </a:ext>
            </a:extLst>
          </p:cNvPr>
          <p:cNvSpPr txBox="1"/>
          <p:nvPr/>
        </p:nvSpPr>
        <p:spPr>
          <a:xfrm>
            <a:off x="1118516" y="923264"/>
            <a:ext cx="9954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ALCANÇAMOS O OBJETIVO DA AULA?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06CA82D-5F86-4701-943F-81A864ED1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t="52601" r="31763" b="28364"/>
          <a:stretch/>
        </p:blipFill>
        <p:spPr>
          <a:xfrm>
            <a:off x="5174379" y="3789590"/>
            <a:ext cx="1843239" cy="216724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12930AC-3037-456D-810F-A184C801E564}"/>
              </a:ext>
            </a:extLst>
          </p:cNvPr>
          <p:cNvSpPr txBox="1"/>
          <p:nvPr/>
        </p:nvSpPr>
        <p:spPr>
          <a:xfrm>
            <a:off x="1118515" y="923264"/>
            <a:ext cx="995496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ALCANÇAMOS O OBJETIVO DA AULA?</a:t>
            </a:r>
          </a:p>
        </p:txBody>
      </p:sp>
    </p:spTree>
    <p:extLst>
      <p:ext uri="{BB962C8B-B14F-4D97-AF65-F5344CB8AC3E}">
        <p14:creationId xmlns:p14="http://schemas.microsoft.com/office/powerpoint/2010/main" val="9767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AF58A51-47D9-413A-962F-1799EE0B0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5" y="5580922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Valores Humanos - Instituto de Educação em Valores Humanos">
            <a:extLst>
              <a:ext uri="{FF2B5EF4-FFF2-40B4-BE49-F238E27FC236}">
                <a16:creationId xmlns:a16="http://schemas.microsoft.com/office/drawing/2014/main" id="{E913D94E-EC05-4E96-A855-07C03478E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30" b="97758" l="31641" r="67969">
                        <a14:foregroundMark x1="42383" y1="7175" x2="42383" y2="7175"/>
                        <a14:foregroundMark x1="56836" y1="6726" x2="56836" y2="6726"/>
                        <a14:foregroundMark x1="68359" y1="35426" x2="68359" y2="35426"/>
                        <a14:foregroundMark x1="31836" y1="34529" x2="31836" y2="34529"/>
                        <a14:foregroundMark x1="50000" y1="43498" x2="50000" y2="43498"/>
                        <a14:foregroundMark x1="47266" y1="94619" x2="47266" y2="94619"/>
                        <a14:foregroundMark x1="53516" y1="50673" x2="53516" y2="50673"/>
                        <a14:foregroundMark x1="48047" y1="63677" x2="48047" y2="63677"/>
                        <a14:foregroundMark x1="47461" y1="97758" x2="47461" y2="97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6" r="27419"/>
          <a:stretch/>
        </p:blipFill>
        <p:spPr bwMode="auto">
          <a:xfrm>
            <a:off x="3969446" y="2502180"/>
            <a:ext cx="4253103" cy="40861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4AAC5EF-93DE-463A-AA81-FF70CECC1D5F}"/>
              </a:ext>
            </a:extLst>
          </p:cNvPr>
          <p:cNvSpPr txBox="1"/>
          <p:nvPr/>
        </p:nvSpPr>
        <p:spPr>
          <a:xfrm>
            <a:off x="719912" y="1051544"/>
            <a:ext cx="1075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ln w="165100">
                  <a:solidFill>
                    <a:srgbClr val="48487E"/>
                  </a:solidFill>
                </a:ln>
                <a:solidFill>
                  <a:srgbClr val="48487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Valores Humanos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EFD1700-B931-434A-8060-E61C64DC5816}"/>
              </a:ext>
            </a:extLst>
          </p:cNvPr>
          <p:cNvSpPr txBox="1"/>
          <p:nvPr/>
        </p:nvSpPr>
        <p:spPr>
          <a:xfrm>
            <a:off x="3166350" y="813940"/>
            <a:ext cx="5859296" cy="101566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pt-BR" sz="4800" dirty="0">
                <a:ln w="57150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F7CDFFC-770B-4AAA-9D88-A9814C43E2F6}"/>
              </a:ext>
            </a:extLst>
          </p:cNvPr>
          <p:cNvSpPr txBox="1"/>
          <p:nvPr/>
        </p:nvSpPr>
        <p:spPr>
          <a:xfrm>
            <a:off x="3166350" y="806849"/>
            <a:ext cx="5859296" cy="101566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pt-BR" sz="4800" dirty="0">
                <a:gradFill flip="none" rotWithShape="1">
                  <a:gsLst>
                    <a:gs pos="0">
                      <a:srgbClr val="7A28FF"/>
                    </a:gs>
                    <a:gs pos="50000">
                      <a:srgbClr val="7A28FF"/>
                    </a:gs>
                    <a:gs pos="100000">
                      <a:srgbClr val="7692FC"/>
                    </a:gs>
                  </a:gsLst>
                  <a:lin ang="5400000" scaled="1"/>
                  <a:tileRect/>
                </a:gradFill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8877F8-4D4C-489C-A91D-FA65FFF87AB7}"/>
              </a:ext>
            </a:extLst>
          </p:cNvPr>
          <p:cNvSpPr txBox="1"/>
          <p:nvPr/>
        </p:nvSpPr>
        <p:spPr>
          <a:xfrm>
            <a:off x="719912" y="1051544"/>
            <a:ext cx="1075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ln w="1651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Valores Humanos</a:t>
            </a:r>
          </a:p>
        </p:txBody>
      </p:sp>
    </p:spTree>
    <p:extLst>
      <p:ext uri="{BB962C8B-B14F-4D97-AF65-F5344CB8AC3E}">
        <p14:creationId xmlns:p14="http://schemas.microsoft.com/office/powerpoint/2010/main" val="342632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4896774-5FCD-4524-91B5-50F588D768D6}"/>
              </a:ext>
            </a:extLst>
          </p:cNvPr>
          <p:cNvSpPr/>
          <p:nvPr/>
        </p:nvSpPr>
        <p:spPr>
          <a:xfrm>
            <a:off x="471280" y="1495926"/>
            <a:ext cx="11249440" cy="3866149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4098" name="Picture 2" descr="GIFS] Presentes 🎁🍰 | GIFs™ Amino">
            <a:extLst>
              <a:ext uri="{FF2B5EF4-FFF2-40B4-BE49-F238E27FC236}">
                <a16:creationId xmlns:a16="http://schemas.microsoft.com/office/drawing/2014/main" id="{3A361CFD-EE3F-4BB4-8257-338FA60AF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13" y="1576084"/>
            <a:ext cx="4941107" cy="37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A56EB33-3D79-4B8A-9D36-06757E594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29" y="5587845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AD65BAA-AD3C-458C-A6E5-0280459AE513}"/>
              </a:ext>
            </a:extLst>
          </p:cNvPr>
          <p:cNvSpPr txBox="1"/>
          <p:nvPr/>
        </p:nvSpPr>
        <p:spPr>
          <a:xfrm>
            <a:off x="732135" y="2151727"/>
            <a:ext cx="70803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PENSAMENTO DO DIA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6C68115-93CE-4D64-A954-A0367F91F005}"/>
              </a:ext>
            </a:extLst>
          </p:cNvPr>
          <p:cNvSpPr txBox="1"/>
          <p:nvPr/>
        </p:nvSpPr>
        <p:spPr>
          <a:xfrm>
            <a:off x="746449" y="2151727"/>
            <a:ext cx="70803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PENSAMENTO DO DIA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960856" y="2428725"/>
            <a:ext cx="82702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Berlin Sans FB Demi" panose="020E0802020502020306" pitchFamily="34" charset="0"/>
              </a:rPr>
              <a:t>CASA BONITA ,É AQUELA QUE TEM PAZ DENTRO DELA!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Berlin Sans FB Demi" panose="020E0802020502020306" pitchFamily="34" charset="0"/>
              </a:rPr>
              <a:t> JORGE TOLIM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7093EBB-489F-4995-A401-EA16DFA2F3C7}"/>
              </a:ext>
            </a:extLst>
          </p:cNvPr>
          <p:cNvSpPr/>
          <p:nvPr/>
        </p:nvSpPr>
        <p:spPr>
          <a:xfrm>
            <a:off x="540551" y="1495926"/>
            <a:ext cx="11249440" cy="3866149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3" name="Picture 2" descr="GIFS] Presentes 🎁🍰 | GIFs™ Amino">
            <a:extLst>
              <a:ext uri="{FF2B5EF4-FFF2-40B4-BE49-F238E27FC236}">
                <a16:creationId xmlns:a16="http://schemas.microsoft.com/office/drawing/2014/main" id="{41F4E86D-681C-4889-A865-6B0422926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84" y="1576084"/>
            <a:ext cx="4941107" cy="37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15B25910-AA8D-4082-B0BF-5F47C412C90B}"/>
              </a:ext>
            </a:extLst>
          </p:cNvPr>
          <p:cNvSpPr txBox="1"/>
          <p:nvPr/>
        </p:nvSpPr>
        <p:spPr>
          <a:xfrm>
            <a:off x="801406" y="2151727"/>
            <a:ext cx="70803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PENSAMENTO DO DIA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F87315-453B-459E-A00B-9A26ECE5B15C}"/>
              </a:ext>
            </a:extLst>
          </p:cNvPr>
          <p:cNvSpPr txBox="1"/>
          <p:nvPr/>
        </p:nvSpPr>
        <p:spPr>
          <a:xfrm>
            <a:off x="815720" y="2151727"/>
            <a:ext cx="70803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PENSAMENTO DO DIA</a:t>
            </a:r>
          </a:p>
        </p:txBody>
      </p:sp>
      <p:pic>
        <p:nvPicPr>
          <p:cNvPr id="17" name="Picture 2" descr="Um Blog com Kits Personalizados gratuitos de vários temas e muitas  novidades para sua festa. | Imagens de pergaminhos, Pergaminho, Png">
            <a:extLst>
              <a:ext uri="{FF2B5EF4-FFF2-40B4-BE49-F238E27FC236}">
                <a16:creationId xmlns:a16="http://schemas.microsoft.com/office/drawing/2014/main" id="{497F495E-3AAC-4637-BE9A-53712979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40">
            <a:off x="-535660" y="-446455"/>
            <a:ext cx="13821889" cy="72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58595B6-FCFE-49D4-96D6-391FF80741D4}"/>
              </a:ext>
            </a:extLst>
          </p:cNvPr>
          <p:cNvSpPr txBox="1"/>
          <p:nvPr/>
        </p:nvSpPr>
        <p:spPr>
          <a:xfrm>
            <a:off x="1960856" y="1824713"/>
            <a:ext cx="8270287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Berlin Sans FB Demi" panose="020E0802020502020306" pitchFamily="34" charset="0"/>
              </a:rPr>
              <a:t>“Sejamos como o girassol e voltemos nos para a Luz e nos dias de escuridão sejamos luz uns para os outros.” </a:t>
            </a:r>
          </a:p>
          <a:p>
            <a:pPr algn="ctr"/>
            <a:endParaRPr lang="pt-BR" sz="10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r>
              <a:rPr lang="pt-BR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Berlin Sans FB Demi" panose="020E0802020502020306" pitchFamily="34" charset="0"/>
              </a:rPr>
              <a:t>Werisbruna</a:t>
            </a:r>
            <a:r>
              <a:rPr lang="pt-BR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Berlin Sans FB Demi" panose="020E0802020502020306" pitchFamily="34" charset="0"/>
              </a:rPr>
              <a:t> Santos</a:t>
            </a:r>
          </a:p>
        </p:txBody>
      </p:sp>
    </p:spTree>
    <p:extLst>
      <p:ext uri="{BB962C8B-B14F-4D97-AF65-F5344CB8AC3E}">
        <p14:creationId xmlns:p14="http://schemas.microsoft.com/office/powerpoint/2010/main" val="2748002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2107096" y="1311075"/>
            <a:ext cx="7977809" cy="499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3"/>
              </a:rPr>
              <a:t>https://br.guiainfantil.com/materias/educacao/valoreso-valor-da-fidelidade-nas-criancas/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4"/>
              </a:rPr>
              <a:t>https://br.guiainfantil.com/materias/educacao/valoreso-valor-da-humildade-nas-criancas/</a:t>
            </a:r>
            <a:endParaRPr lang="pt-BR" sz="1400" u="sng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5"/>
              </a:rPr>
              <a:t>https://br.guiainfantil.com/aprendizagem/91-educar-a-crianca-com-valores-perseveranca.html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hlinkClick r:id="rId6"/>
              </a:rPr>
              <a:t>https://br.guiainfantil.com/prudencia/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5"/>
              </a:rPr>
              <a:t>https://conceito.de/dedicacao</a:t>
            </a:r>
            <a:endParaRPr lang="pt-BR" sz="1400" u="sng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7"/>
              </a:rPr>
              <a:t>https://conceitos.com/responsabilidade/</a:t>
            </a:r>
            <a:endParaRPr lang="pt-BR" sz="1400" u="sng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8"/>
              </a:rPr>
              <a:t>https://conceito.de/esperanca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9"/>
              </a:rPr>
              <a:t>https://www.significados.com.br/entusiasmo/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10"/>
              </a:rPr>
              <a:t>https://www.significados.com.br/honestidade/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11"/>
              </a:rPr>
              <a:t>https://amenteemaravilhosa.com.br/a-simplicidade-pessoas-extraordinarias/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12"/>
              </a:rPr>
              <a:t>https://meuartigo.brasilescola.uol.com.br/saude/vale-pena-cultivar-bom-humor-1.htm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13"/>
              </a:rPr>
              <a:t>https://www.infoescola.com/religiao/o-que-e-fe/</a:t>
            </a:r>
            <a:endParaRPr lang="pt-BR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solidFill>
                  <a:srgbClr val="0070C0"/>
                </a:solidFill>
                <a:ea typeface="Calibri"/>
                <a:cs typeface="Times New Roman"/>
              </a:rPr>
              <a:t>Caderno Pedagógico de Formação Humana e Ensino Religioso-SME</a:t>
            </a:r>
            <a:r>
              <a:rPr lang="pt-BR" dirty="0">
                <a:ea typeface="Calibri"/>
                <a:cs typeface="Times New Roman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54B4A8D-1EAE-424A-9594-5735683C61BE}"/>
              </a:ext>
            </a:extLst>
          </p:cNvPr>
          <p:cNvSpPr txBox="1"/>
          <p:nvPr/>
        </p:nvSpPr>
        <p:spPr>
          <a:xfrm>
            <a:off x="3986288" y="480078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REFERÊNCIAS: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E4EF8D9-AAEC-4792-A135-F247D69C9A04}"/>
              </a:ext>
            </a:extLst>
          </p:cNvPr>
          <p:cNvSpPr txBox="1"/>
          <p:nvPr/>
        </p:nvSpPr>
        <p:spPr>
          <a:xfrm>
            <a:off x="3986287" y="480078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REFERÊNCIAS:</a:t>
            </a:r>
          </a:p>
        </p:txBody>
      </p:sp>
    </p:spTree>
    <p:extLst>
      <p:ext uri="{BB962C8B-B14F-4D97-AF65-F5344CB8AC3E}">
        <p14:creationId xmlns:p14="http://schemas.microsoft.com/office/powerpoint/2010/main" val="59245875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29" y="5636351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FC42C76-68D4-400B-AD57-9B4C53601895}"/>
              </a:ext>
            </a:extLst>
          </p:cNvPr>
          <p:cNvSpPr txBox="1"/>
          <p:nvPr/>
        </p:nvSpPr>
        <p:spPr>
          <a:xfrm>
            <a:off x="5517699" y="1359202"/>
            <a:ext cx="6098458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JUNTOS PODEMOS </a:t>
            </a:r>
            <a:r>
              <a:rPr lang="pt-BR" sz="59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CONSTRUIR UM </a:t>
            </a:r>
            <a:r>
              <a:rPr lang="pt-BR" sz="6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MUNDO MAIS </a:t>
            </a:r>
            <a:r>
              <a:rPr lang="pt-BR" sz="85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HUMANO!</a:t>
            </a:r>
          </a:p>
        </p:txBody>
      </p:sp>
      <p:pic>
        <p:nvPicPr>
          <p:cNvPr id="10" name="Picture 10" descr="Resultado de imagem para juntos somos mais fortes png">
            <a:extLst>
              <a:ext uri="{FF2B5EF4-FFF2-40B4-BE49-F238E27FC236}">
                <a16:creationId xmlns:a16="http://schemas.microsoft.com/office/drawing/2014/main" id="{58CD443F-67CD-496C-8DF4-F84F265F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28800"/>
            <a:ext cx="4529832" cy="400755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0349536-D200-42E2-B86B-80CBE1B87D5A}"/>
              </a:ext>
            </a:extLst>
          </p:cNvPr>
          <p:cNvSpPr txBox="1"/>
          <p:nvPr/>
        </p:nvSpPr>
        <p:spPr>
          <a:xfrm>
            <a:off x="2458005" y="3283944"/>
            <a:ext cx="502061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ED9C1D"/>
                </a:solidFill>
                <a:latin typeface="Berlin Sans FB Demi" panose="020E0802020502020306" pitchFamily="34" charset="0"/>
              </a:rPr>
              <a:t>F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B2EDD5-F7EA-498F-98CD-1C79F5E05F5B}"/>
              </a:ext>
            </a:extLst>
          </p:cNvPr>
          <p:cNvSpPr txBox="1"/>
          <p:nvPr/>
        </p:nvSpPr>
        <p:spPr>
          <a:xfrm>
            <a:off x="2973527" y="3488562"/>
            <a:ext cx="6046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6DA051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4D99941-23A0-4EE1-885D-D593B42D02DE}"/>
              </a:ext>
            </a:extLst>
          </p:cNvPr>
          <p:cNvSpPr txBox="1"/>
          <p:nvPr/>
        </p:nvSpPr>
        <p:spPr>
          <a:xfrm>
            <a:off x="2606456" y="3944836"/>
            <a:ext cx="50366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C93F3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9376985-3952-4DCD-8DE1-F76F217E750E}"/>
              </a:ext>
            </a:extLst>
          </p:cNvPr>
          <p:cNvSpPr txBox="1"/>
          <p:nvPr/>
        </p:nvSpPr>
        <p:spPr>
          <a:xfrm>
            <a:off x="2976730" y="3944835"/>
            <a:ext cx="543740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494A80"/>
                </a:solidFill>
                <a:latin typeface="Berlin Sans FB Demi" panose="020E0802020502020306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794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5"/>
          <a:stretch/>
        </p:blipFill>
        <p:spPr>
          <a:xfrm>
            <a:off x="5041084" y="1710884"/>
            <a:ext cx="2109829" cy="38418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9185" r="8039" b="10498"/>
          <a:stretch/>
        </p:blipFill>
        <p:spPr>
          <a:xfrm>
            <a:off x="591408" y="2200053"/>
            <a:ext cx="3801217" cy="24578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72" y="2202280"/>
            <a:ext cx="3355105" cy="294620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002DB2A-83F8-471E-87DB-5CE48D433442}"/>
              </a:ext>
            </a:extLst>
          </p:cNvPr>
          <p:cNvSpPr txBox="1"/>
          <p:nvPr/>
        </p:nvSpPr>
        <p:spPr>
          <a:xfrm>
            <a:off x="2915482" y="773038"/>
            <a:ext cx="6361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O QUE SÃO VALORES?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A06C00-70BD-4CE0-A852-932A0EBBEF8F}"/>
              </a:ext>
            </a:extLst>
          </p:cNvPr>
          <p:cNvSpPr txBox="1"/>
          <p:nvPr/>
        </p:nvSpPr>
        <p:spPr>
          <a:xfrm>
            <a:off x="2915481" y="773037"/>
            <a:ext cx="6361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O QUE SÃO VALORES?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F247326-A350-442A-8E25-8FD30EEDAB85}"/>
              </a:ext>
            </a:extLst>
          </p:cNvPr>
          <p:cNvSpPr txBox="1"/>
          <p:nvPr/>
        </p:nvSpPr>
        <p:spPr>
          <a:xfrm>
            <a:off x="4990571" y="601269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3456825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795647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4F23590-7F65-4134-9866-EAAF35D56C7A}"/>
              </a:ext>
            </a:extLst>
          </p:cNvPr>
          <p:cNvSpPr txBox="1"/>
          <p:nvPr/>
        </p:nvSpPr>
        <p:spPr>
          <a:xfrm>
            <a:off x="935182" y="1165943"/>
            <a:ext cx="10321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rgbClr val="3C1E76"/>
                </a:solidFill>
                <a:latin typeface="Berlin Sans FB Demi" panose="020E0802020502020306" pitchFamily="34" charset="0"/>
              </a:rPr>
              <a:t>“BARCO DOS SENTIMENTOS”</a:t>
            </a:r>
            <a:endParaRPr lang="pt-BR" sz="5400" dirty="0">
              <a:solidFill>
                <a:srgbClr val="3C1E76"/>
              </a:solidFill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04BFA78F-7618-450E-92CF-097B96B34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55" y="2164303"/>
            <a:ext cx="6173724" cy="3148599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>
            <a:off x="4990571" y="5384280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412707339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0071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1159296" y="1064403"/>
            <a:ext cx="9873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3C1E76"/>
                </a:solidFill>
                <a:latin typeface="Berlin Sans FB Demi" panose="020E0802020502020306" pitchFamily="34" charset="0"/>
              </a:rPr>
              <a:t>PARA UMA BOA CONVIVÊNCIA, PRECISAMOS DE VALORES!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34" y="1695446"/>
            <a:ext cx="7473696" cy="373684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48552AC-F898-40A6-B51E-9862519535F6}"/>
              </a:ext>
            </a:extLst>
          </p:cNvPr>
          <p:cNvSpPr txBox="1"/>
          <p:nvPr/>
        </p:nvSpPr>
        <p:spPr>
          <a:xfrm>
            <a:off x="4990570" y="5432294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402561490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1673682" y="1686296"/>
            <a:ext cx="1508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AMOR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504576D-57A8-4F68-AA65-F7CB6472C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44" y="2283648"/>
            <a:ext cx="2077447" cy="138496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68D07A-8898-4FE9-AC82-9E23F185D0E5}"/>
              </a:ext>
            </a:extLst>
          </p:cNvPr>
          <p:cNvSpPr txBox="1"/>
          <p:nvPr/>
        </p:nvSpPr>
        <p:spPr>
          <a:xfrm rot="16200000">
            <a:off x="10450090" y="4005370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3443845" y="4214906"/>
            <a:ext cx="199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RESPEITO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17AFD10-71C6-4788-BCF4-463DE3904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37" y="4799681"/>
            <a:ext cx="3264672" cy="134614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8006630" y="4159259"/>
            <a:ext cx="1960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AMIZADE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908A7C0-CEB2-4892-B4A6-0979F554FC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04" y="4796525"/>
            <a:ext cx="2089244" cy="134930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8296838" y="1705704"/>
            <a:ext cx="225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GRATIDÃO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5A6B5DA-D5E2-4CD9-A1AC-2312A552B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67" y="2292627"/>
            <a:ext cx="2608550" cy="149106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D5454C8-94DE-4B62-AA00-844E99F1E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54" y="2293312"/>
            <a:ext cx="2262890" cy="150712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836CB4D-B36A-4352-997B-DF69BBADAC90}"/>
              </a:ext>
            </a:extLst>
          </p:cNvPr>
          <p:cNvSpPr txBox="1"/>
          <p:nvPr/>
        </p:nvSpPr>
        <p:spPr>
          <a:xfrm>
            <a:off x="5616541" y="1705704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n w="139700" cap="rnd">
                  <a:noFill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PAZ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DF9BB3E-9AFC-4061-B4C1-3C43A0C48A2E}"/>
              </a:ext>
            </a:extLst>
          </p:cNvPr>
          <p:cNvSpPr txBox="1"/>
          <p:nvPr/>
        </p:nvSpPr>
        <p:spPr>
          <a:xfrm>
            <a:off x="1254771" y="331238"/>
            <a:ext cx="9682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VALORES QUE JÁ APRENDEMOS...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10E187A-BA44-4542-A742-EC30FCCDF74B}"/>
              </a:ext>
            </a:extLst>
          </p:cNvPr>
          <p:cNvSpPr txBox="1"/>
          <p:nvPr/>
        </p:nvSpPr>
        <p:spPr>
          <a:xfrm>
            <a:off x="1254770" y="338380"/>
            <a:ext cx="9682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VALORES QUE JÁ APRENDEMOS...</a:t>
            </a:r>
          </a:p>
        </p:txBody>
      </p:sp>
    </p:spTree>
    <p:extLst>
      <p:ext uri="{BB962C8B-B14F-4D97-AF65-F5344CB8AC3E}">
        <p14:creationId xmlns:p14="http://schemas.microsoft.com/office/powerpoint/2010/main" val="187231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7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EB3B93E-BDD1-46DE-8D38-62AEBA20835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D5B683E-C14D-42EA-86F5-54283A101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801757" y="1944550"/>
            <a:ext cx="105884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400" dirty="0"/>
              <a:t>PERCEBER A </a:t>
            </a:r>
            <a:r>
              <a:rPr lang="pt-BR" sz="4400" b="1" dirty="0"/>
              <a:t>IMPORTÂNCIA DOS VALORES HUMANOS</a:t>
            </a:r>
            <a:r>
              <a:rPr lang="pt-BR" sz="4400" dirty="0"/>
              <a:t> PARA A BOA CONVIVÊNCIA EM SOCIEDADE.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95C23A-736E-4D19-9748-565E860A2905}"/>
              </a:ext>
            </a:extLst>
          </p:cNvPr>
          <p:cNvSpPr txBox="1"/>
          <p:nvPr/>
        </p:nvSpPr>
        <p:spPr>
          <a:xfrm>
            <a:off x="3145513" y="773038"/>
            <a:ext cx="5900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OBJETIVO DA AULA: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4F1DECC-6BEF-4992-839B-D3E2DE2BF9F3}"/>
              </a:ext>
            </a:extLst>
          </p:cNvPr>
          <p:cNvSpPr txBox="1"/>
          <p:nvPr/>
        </p:nvSpPr>
        <p:spPr>
          <a:xfrm>
            <a:off x="3145513" y="773038"/>
            <a:ext cx="5900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Berlin Sans FB Demi" panose="020E0802020502020306" pitchFamily="34" charset="0"/>
              </a:rPr>
              <a:t>OBJETIVO DA AULA:</a:t>
            </a:r>
          </a:p>
        </p:txBody>
      </p:sp>
      <p:pic>
        <p:nvPicPr>
          <p:cNvPr id="7" name="Picture 4" descr="Gráficos de rede portátil Ícones de computador objetivo Gráficos  escaláveis, objetivos, roxo, outros, negócios png | PNGWing">
            <a:extLst>
              <a:ext uri="{FF2B5EF4-FFF2-40B4-BE49-F238E27FC236}">
                <a16:creationId xmlns:a16="http://schemas.microsoft.com/office/drawing/2014/main" id="{71388050-48D1-417A-9EFB-D56F1312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8633" l="10000" r="90000">
                        <a14:foregroundMark x1="30870" y1="5664" x2="30870" y2="5664"/>
                        <a14:foregroundMark x1="53370" y1="89844" x2="53370" y2="89844"/>
                        <a14:foregroundMark x1="54348" y1="96094" x2="54348" y2="96094"/>
                        <a14:foregroundMark x1="68370" y1="97461" x2="68370" y2="97461"/>
                        <a14:foregroundMark x1="33696" y1="99023" x2="33696" y2="99023"/>
                        <a14:foregroundMark x1="52174" y1="4883" x2="52174" y2="4883"/>
                        <a14:foregroundMark x1="31848" y1="3125" x2="31848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802" y="4007102"/>
            <a:ext cx="4110396" cy="22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86297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3119063" y="331238"/>
            <a:ext cx="5953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HORA DA HISTÓRIA!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D0C78A17-91BE-45D2-93FB-15336AA67FEE}"/>
              </a:ext>
            </a:extLst>
          </p:cNvPr>
          <p:cNvSpPr txBox="1"/>
          <p:nvPr/>
        </p:nvSpPr>
        <p:spPr>
          <a:xfrm>
            <a:off x="3119063" y="331238"/>
            <a:ext cx="5953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HORA DA HISTÓRIA!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4F23590-7F65-4134-9866-EAAF35D56C7A}"/>
              </a:ext>
            </a:extLst>
          </p:cNvPr>
          <p:cNvSpPr txBox="1"/>
          <p:nvPr/>
        </p:nvSpPr>
        <p:spPr>
          <a:xfrm>
            <a:off x="935182" y="1531356"/>
            <a:ext cx="10321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rgbClr val="3C1E76"/>
                </a:solidFill>
                <a:latin typeface="Berlin Sans FB Demi" panose="020E0802020502020306" pitchFamily="34" charset="0"/>
              </a:rPr>
              <a:t>“A MARGARIDA FRIORENTA”</a:t>
            </a:r>
            <a:endParaRPr lang="pt-BR" sz="5400" dirty="0">
              <a:solidFill>
                <a:srgbClr val="3C1E76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>
            <a:off x="4990570" y="603067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73" y="2583789"/>
            <a:ext cx="3727760" cy="31886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205" y="2906501"/>
            <a:ext cx="2857500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aixaDeTexto 3"/>
          <p:cNvSpPr txBox="1"/>
          <p:nvPr/>
        </p:nvSpPr>
        <p:spPr>
          <a:xfrm>
            <a:off x="7169544" y="5491636"/>
            <a:ext cx="2588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FERNANDA LOPES DE ALMEIDA</a:t>
            </a:r>
          </a:p>
        </p:txBody>
      </p:sp>
    </p:spTree>
    <p:extLst>
      <p:ext uri="{BB962C8B-B14F-4D97-AF65-F5344CB8AC3E}">
        <p14:creationId xmlns:p14="http://schemas.microsoft.com/office/powerpoint/2010/main" val="378772735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626</Words>
  <Application>Microsoft Office PowerPoint</Application>
  <PresentationFormat>Widescreen</PresentationFormat>
  <Paragraphs>144</Paragraphs>
  <Slides>32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Berlin Sans FB Demi</vt:lpstr>
      <vt:lpstr>Calibri</vt:lpstr>
      <vt:lpstr>Calibri Light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feeribas .</dc:creator>
  <cp:lastModifiedBy>Fernando Ribas</cp:lastModifiedBy>
  <cp:revision>114</cp:revision>
  <dcterms:created xsi:type="dcterms:W3CDTF">2021-02-17T13:23:25Z</dcterms:created>
  <dcterms:modified xsi:type="dcterms:W3CDTF">2021-04-07T16:12:52Z</dcterms:modified>
</cp:coreProperties>
</file>