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91" r:id="rId3"/>
    <p:sldId id="300" r:id="rId4"/>
    <p:sldId id="256" r:id="rId5"/>
    <p:sldId id="292" r:id="rId6"/>
    <p:sldId id="279" r:id="rId7"/>
    <p:sldId id="258" r:id="rId8"/>
    <p:sldId id="259" r:id="rId9"/>
    <p:sldId id="261" r:id="rId10"/>
    <p:sldId id="260" r:id="rId11"/>
    <p:sldId id="262" r:id="rId12"/>
    <p:sldId id="263" r:id="rId13"/>
    <p:sldId id="267" r:id="rId14"/>
    <p:sldId id="265" r:id="rId15"/>
    <p:sldId id="266" r:id="rId16"/>
    <p:sldId id="268" r:id="rId17"/>
    <p:sldId id="269" r:id="rId18"/>
    <p:sldId id="293" r:id="rId19"/>
    <p:sldId id="272" r:id="rId20"/>
    <p:sldId id="283" r:id="rId21"/>
    <p:sldId id="273" r:id="rId22"/>
    <p:sldId id="274" r:id="rId23"/>
    <p:sldId id="276" r:id="rId24"/>
    <p:sldId id="280" r:id="rId25"/>
    <p:sldId id="294" r:id="rId26"/>
    <p:sldId id="275" r:id="rId27"/>
    <p:sldId id="299" r:id="rId28"/>
    <p:sldId id="302" r:id="rId2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4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3210-5A91-45DA-9A65-7F26ABC45048}" type="datetimeFigureOut">
              <a:rPr lang="pt-BR" smtClean="0"/>
              <a:t>23/02/2021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6D76C-AFC8-4571-9464-D55C24FF6B7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55743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3210-5A91-45DA-9A65-7F26ABC45048}" type="datetimeFigureOut">
              <a:rPr lang="pt-BR" smtClean="0"/>
              <a:t>23/02/2021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6D76C-AFC8-4571-9464-D55C24FF6B7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01222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3210-5A91-45DA-9A65-7F26ABC45048}" type="datetimeFigureOut">
              <a:rPr lang="pt-BR" smtClean="0"/>
              <a:t>23/02/2021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6D76C-AFC8-4571-9464-D55C24FF6B7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34872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3210-5A91-45DA-9A65-7F26ABC45048}" type="datetimeFigureOut">
              <a:rPr lang="pt-BR" smtClean="0"/>
              <a:t>23/02/2021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6D76C-AFC8-4571-9464-D55C24FF6B7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1487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3210-5A91-45DA-9A65-7F26ABC45048}" type="datetimeFigureOut">
              <a:rPr lang="pt-BR" smtClean="0"/>
              <a:t>23/02/2021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6D76C-AFC8-4571-9464-D55C24FF6B7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63872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3210-5A91-45DA-9A65-7F26ABC45048}" type="datetimeFigureOut">
              <a:rPr lang="pt-BR" smtClean="0"/>
              <a:t>23/02/2021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6D76C-AFC8-4571-9464-D55C24FF6B7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41902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3210-5A91-45DA-9A65-7F26ABC45048}" type="datetimeFigureOut">
              <a:rPr lang="pt-BR" smtClean="0"/>
              <a:t>23/02/2021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6D76C-AFC8-4571-9464-D55C24FF6B7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3561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3210-5A91-45DA-9A65-7F26ABC45048}" type="datetimeFigureOut">
              <a:rPr lang="pt-BR" smtClean="0"/>
              <a:t>23/02/2021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6D76C-AFC8-4571-9464-D55C24FF6B7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86868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3210-5A91-45DA-9A65-7F26ABC45048}" type="datetimeFigureOut">
              <a:rPr lang="pt-BR" smtClean="0"/>
              <a:t>23/02/2021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6D76C-AFC8-4571-9464-D55C24FF6B7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94425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3210-5A91-45DA-9A65-7F26ABC45048}" type="datetimeFigureOut">
              <a:rPr lang="pt-BR" smtClean="0"/>
              <a:t>23/02/2021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6D76C-AFC8-4571-9464-D55C24FF6B7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61397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3210-5A91-45DA-9A65-7F26ABC45048}" type="datetimeFigureOut">
              <a:rPr lang="pt-BR" smtClean="0"/>
              <a:t>23/02/2021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6D76C-AFC8-4571-9464-D55C24FF6B7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15743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C3210-5A91-45DA-9A65-7F26ABC45048}" type="datetimeFigureOut">
              <a:rPr lang="pt-BR" smtClean="0"/>
              <a:t>23/02/2021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36D76C-AFC8-4571-9464-D55C24FF6B7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18381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41.png"/><Relationship Id="rId10" Type="http://schemas.microsoft.com/office/2007/relationships/hdphoto" Target="../media/hdphoto13.wdp"/><Relationship Id="rId4" Type="http://schemas.microsoft.com/office/2007/relationships/hdphoto" Target="../media/hdphoto10.wdp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8.png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microsoft.com/office/2007/relationships/hdphoto" Target="../media/hdphoto9.wdp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5E8A284C-BE2A-4D30-959D-A5CC4F0989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444468"/>
              </p:ext>
            </p:extLst>
          </p:nvPr>
        </p:nvGraphicFramePr>
        <p:xfrm>
          <a:off x="1310986" y="774123"/>
          <a:ext cx="9570028" cy="5309754"/>
        </p:xfrm>
        <a:graphic>
          <a:graphicData uri="http://schemas.openxmlformats.org/drawingml/2006/table">
            <a:tbl>
              <a:tblPr firstRow="1" firstCol="1" bandRow="1"/>
              <a:tblGrid>
                <a:gridCol w="46876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823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097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u="sng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Primeira exibição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DATA: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ANO: 5º ANO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COMPONENTE: ARTE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UNIDADE</a:t>
                      </a:r>
                      <a:r>
                        <a:rPr lang="pt-BR" sz="1600" b="1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1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Nº da AULA:</a:t>
                      </a:r>
                      <a:r>
                        <a:rPr lang="pt-BR" sz="1600" b="1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PROFESSORA: Cistina </a:t>
                      </a:r>
                      <a:r>
                        <a:rPr lang="pt-BR" sz="16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Donasolo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u="sng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Segunda exibição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DATA: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ANO: 5º ANO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COMPONENTE: ARTE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UNIDADE</a:t>
                      </a:r>
                      <a:r>
                        <a:rPr lang="pt-BR" sz="1600" b="1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1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Nº da AULA: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PROFESSORA</a:t>
                      </a:r>
                      <a:r>
                        <a:rPr lang="pt-BR" sz="1600" b="1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Cistina </a:t>
                      </a:r>
                      <a:r>
                        <a:rPr lang="pt-BR" sz="16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Donasolo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4348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F00684A5-2BE8-44D7-A878-984165FB625D}"/>
              </a:ext>
            </a:extLst>
          </p:cNvPr>
          <p:cNvSpPr/>
          <p:nvPr/>
        </p:nvSpPr>
        <p:spPr>
          <a:xfrm>
            <a:off x="326900" y="231311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0D61EAB-7B09-4972-AAE9-7CD3CEBF56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199" y="4663730"/>
            <a:ext cx="10515600" cy="13657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4000" dirty="0"/>
              <a:t>Traduzido para o Português significa</a:t>
            </a:r>
          </a:p>
          <a:p>
            <a:pPr marL="0" indent="0" algn="ctr">
              <a:buNone/>
            </a:pPr>
            <a:r>
              <a:rPr lang="pt-B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“Arte Popular”</a:t>
            </a:r>
          </a:p>
        </p:txBody>
      </p:sp>
      <p:pic>
        <p:nvPicPr>
          <p:cNvPr id="2050" name="Picture 2" descr="Resultado de imagem para pop art">
            <a:extLst>
              <a:ext uri="{FF2B5EF4-FFF2-40B4-BE49-F238E27FC236}">
                <a16:creationId xmlns:a16="http://schemas.microsoft.com/office/drawing/2014/main" id="{F5F9C077-374C-4BCD-962C-713A2D2E88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7" r="50000" b="29108"/>
          <a:stretch/>
        </p:blipFill>
        <p:spPr bwMode="auto">
          <a:xfrm>
            <a:off x="3342800" y="636845"/>
            <a:ext cx="5506400" cy="388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519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C4C75556-EC35-494B-A931-245A54FC819F}"/>
              </a:ext>
            </a:extLst>
          </p:cNvPr>
          <p:cNvSpPr/>
          <p:nvPr/>
        </p:nvSpPr>
        <p:spPr>
          <a:xfrm>
            <a:off x="326900" y="231311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4C9D29A-CE3F-4856-9498-579569A60E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575954" y="1436116"/>
            <a:ext cx="9040092" cy="3925875"/>
          </a:xfrm>
        </p:spPr>
        <p:txBody>
          <a:bodyPr>
            <a:normAutofit fontScale="925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pt-BR" sz="4000" dirty="0"/>
              <a:t>FOI CHAMADO DE </a:t>
            </a:r>
            <a:r>
              <a:rPr lang="pt-BR" sz="4000" b="1" dirty="0"/>
              <a:t>POP ART</a:t>
            </a:r>
            <a:r>
              <a:rPr lang="pt-BR" sz="4000" dirty="0"/>
              <a:t> EM 1950 PELO CRÍTICO DE ARTE </a:t>
            </a:r>
            <a:r>
              <a:rPr lang="pt-BR" sz="4000" b="1" dirty="0"/>
              <a:t>LAWRENCE ALLOWAY</a:t>
            </a:r>
            <a:r>
              <a:rPr lang="pt-BR" sz="4000" dirty="0"/>
              <a:t> (1926-1990) SE REFERINDO A TUDO QUE ERA PRODUZIDO PELA </a:t>
            </a:r>
            <a:r>
              <a:rPr lang="pt-BR" sz="4000" b="1" dirty="0"/>
              <a:t>CULTURA DE MASSA</a:t>
            </a:r>
            <a:r>
              <a:rPr lang="pt-BR" sz="4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27057073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737138BF-4CCF-4742-A388-0E5CD6DC82B7}"/>
              </a:ext>
            </a:extLst>
          </p:cNvPr>
          <p:cNvSpPr/>
          <p:nvPr/>
        </p:nvSpPr>
        <p:spPr>
          <a:xfrm>
            <a:off x="326900" y="231311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46FFB67-A9E6-4F91-A19F-D2E965E5A8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51936" y="682569"/>
            <a:ext cx="5688126" cy="423590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0165C9B-6E72-42A7-B0CF-723861ACEBF4}"/>
              </a:ext>
            </a:extLst>
          </p:cNvPr>
          <p:cNvSpPr txBox="1"/>
          <p:nvPr/>
        </p:nvSpPr>
        <p:spPr>
          <a:xfrm>
            <a:off x="2226991" y="4975102"/>
            <a:ext cx="77380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dirty="0">
                <a:ln w="139700" cap="rnd">
                  <a:gradFill>
                    <a:gsLst>
                      <a:gs pos="0">
                        <a:srgbClr val="7B2AFF"/>
                      </a:gs>
                      <a:gs pos="38000">
                        <a:srgbClr val="7692FC"/>
                      </a:gs>
                      <a:gs pos="67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A28FF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srgbClr val="7825FF"/>
                    </a:gs>
                    <a:gs pos="25000">
                      <a:srgbClr val="9450FF"/>
                    </a:gs>
                    <a:gs pos="100000">
                      <a:srgbClr val="7825FF"/>
                    </a:gs>
                    <a:gs pos="85000">
                      <a:srgbClr val="9452FF"/>
                    </a:gs>
                    <a:gs pos="60000">
                      <a:srgbClr val="7692FC"/>
                    </a:gs>
                  </a:gsLst>
                  <a:lin ang="108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Cultura de massa?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9D4CA60-4DBC-4438-9634-2BF76A610FB3}"/>
              </a:ext>
            </a:extLst>
          </p:cNvPr>
          <p:cNvSpPr txBox="1"/>
          <p:nvPr/>
        </p:nvSpPr>
        <p:spPr>
          <a:xfrm>
            <a:off x="2226991" y="4975102"/>
            <a:ext cx="77380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dirty="0">
                <a:ln w="139700" cap="rnd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Cultura de massa?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FFC4B97-2E40-4C03-8CE2-DF0FD64C5D72}"/>
              </a:ext>
            </a:extLst>
          </p:cNvPr>
          <p:cNvSpPr txBox="1"/>
          <p:nvPr/>
        </p:nvSpPr>
        <p:spPr>
          <a:xfrm rot="16200000">
            <a:off x="8007644" y="2646632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Imagem da Internet</a:t>
            </a:r>
          </a:p>
        </p:txBody>
      </p:sp>
    </p:spTree>
    <p:extLst>
      <p:ext uri="{BB962C8B-B14F-4D97-AF65-F5344CB8AC3E}">
        <p14:creationId xmlns:p14="http://schemas.microsoft.com/office/powerpoint/2010/main" val="1131907437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2FE37647-79BE-4C15-ADBD-EBC25C1B433D}"/>
              </a:ext>
            </a:extLst>
          </p:cNvPr>
          <p:cNvSpPr/>
          <p:nvPr/>
        </p:nvSpPr>
        <p:spPr>
          <a:xfrm>
            <a:off x="326900" y="231311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97FF39D-3161-4662-9FB8-2BD60CC739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199" y="1808597"/>
            <a:ext cx="10515600" cy="4351338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pt-BR" dirty="0"/>
              <a:t>Imagens extraídas de mídias – TV , propaganda e produtos populares;</a:t>
            </a:r>
          </a:p>
          <a:p>
            <a:pPr algn="just">
              <a:lnSpc>
                <a:spcPct val="150000"/>
              </a:lnSpc>
            </a:pPr>
            <a:r>
              <a:rPr lang="pt-BR" dirty="0"/>
              <a:t>Imagens de celebridades ou personagens fictícios em histórias em quadrinhos, anúncios, revistas ou fotografias de jornais;</a:t>
            </a:r>
          </a:p>
          <a:p>
            <a:pPr algn="just">
              <a:lnSpc>
                <a:spcPct val="150000"/>
              </a:lnSpc>
            </a:pPr>
            <a:r>
              <a:rPr lang="pt-BR" dirty="0"/>
              <a:t>Geralmente, utilização de cores muito fortes e brilhantes;</a:t>
            </a:r>
          </a:p>
          <a:p>
            <a:pPr algn="just">
              <a:lnSpc>
                <a:spcPct val="150000"/>
              </a:lnSpc>
            </a:pPr>
            <a:r>
              <a:rPr lang="pt-BR" dirty="0"/>
              <a:t>Reproduções em série do mesmo tema.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5D071E1-80D3-4016-B153-9E36E9A19B00}"/>
              </a:ext>
            </a:extLst>
          </p:cNvPr>
          <p:cNvSpPr txBox="1"/>
          <p:nvPr/>
        </p:nvSpPr>
        <p:spPr>
          <a:xfrm>
            <a:off x="502962" y="428304"/>
            <a:ext cx="111860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dirty="0">
                <a:ln w="139700" cap="rnd">
                  <a:gradFill>
                    <a:gsLst>
                      <a:gs pos="0">
                        <a:srgbClr val="7B2AFF"/>
                      </a:gs>
                      <a:gs pos="38000">
                        <a:srgbClr val="7692FC"/>
                      </a:gs>
                      <a:gs pos="67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A28FF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srgbClr val="7825FF"/>
                    </a:gs>
                    <a:gs pos="25000">
                      <a:srgbClr val="9450FF"/>
                    </a:gs>
                    <a:gs pos="100000">
                      <a:srgbClr val="7825FF"/>
                    </a:gs>
                    <a:gs pos="85000">
                      <a:srgbClr val="9452FF"/>
                    </a:gs>
                    <a:gs pos="60000">
                      <a:srgbClr val="7692FC"/>
                    </a:gs>
                  </a:gsLst>
                  <a:lin ang="108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Características da Pop Art: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8FE1FA5-EA21-408A-B385-232B4DE94526}"/>
              </a:ext>
            </a:extLst>
          </p:cNvPr>
          <p:cNvSpPr txBox="1"/>
          <p:nvPr/>
        </p:nvSpPr>
        <p:spPr>
          <a:xfrm>
            <a:off x="502961" y="428304"/>
            <a:ext cx="111860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dirty="0">
                <a:ln w="139700" cap="rnd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Características da Pop Art:</a:t>
            </a:r>
          </a:p>
        </p:txBody>
      </p:sp>
    </p:spTree>
    <p:extLst>
      <p:ext uri="{BB962C8B-B14F-4D97-AF65-F5344CB8AC3E}">
        <p14:creationId xmlns:p14="http://schemas.microsoft.com/office/powerpoint/2010/main" val="3963234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03D24338-2B67-4031-8DB1-2333ED5AA4A5}"/>
              </a:ext>
            </a:extLst>
          </p:cNvPr>
          <p:cNvSpPr/>
          <p:nvPr/>
        </p:nvSpPr>
        <p:spPr>
          <a:xfrm>
            <a:off x="326900" y="231311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24F480E-A9E2-4711-A3DC-503A2B8F25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199" y="824216"/>
            <a:ext cx="10515600" cy="5349875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>
                <a:latin typeface="Berlin Sans FB Demi" panose="020E0802020502020306" pitchFamily="34" charset="0"/>
              </a:rPr>
              <a:t>Andy Warhol</a:t>
            </a:r>
            <a:br>
              <a:rPr lang="pt-BR" dirty="0"/>
            </a:br>
            <a:r>
              <a:rPr lang="pt-BR" dirty="0"/>
              <a:t>                              </a:t>
            </a:r>
            <a:br>
              <a:rPr lang="pt-BR" dirty="0"/>
            </a:br>
            <a:br>
              <a:rPr lang="pt-BR" dirty="0"/>
            </a:br>
            <a:br>
              <a:rPr lang="pt-BR" dirty="0"/>
            </a:br>
            <a:br>
              <a:rPr lang="pt-BR" dirty="0"/>
            </a:br>
            <a:br>
              <a:rPr lang="pt-BR" dirty="0"/>
            </a:br>
            <a:br>
              <a:rPr lang="pt-BR" dirty="0"/>
            </a:br>
            <a:br>
              <a:rPr lang="pt-BR" dirty="0"/>
            </a:br>
            <a:r>
              <a:rPr lang="pt-BR" dirty="0"/>
              <a:t>(1928-1987)         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32054" y="1723278"/>
            <a:ext cx="3527893" cy="3551752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42BD089-AFF3-4886-AD2D-EAB3D86312E0}"/>
              </a:ext>
            </a:extLst>
          </p:cNvPr>
          <p:cNvSpPr txBox="1"/>
          <p:nvPr/>
        </p:nvSpPr>
        <p:spPr>
          <a:xfrm rot="16200000">
            <a:off x="6908406" y="3345264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Imagem da Internet</a:t>
            </a:r>
          </a:p>
        </p:txBody>
      </p:sp>
    </p:spTree>
    <p:extLst>
      <p:ext uri="{BB962C8B-B14F-4D97-AF65-F5344CB8AC3E}">
        <p14:creationId xmlns:p14="http://schemas.microsoft.com/office/powerpoint/2010/main" val="1707356121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5033FE72-9C23-49E0-94EC-4ED220275E1B}"/>
              </a:ext>
            </a:extLst>
          </p:cNvPr>
          <p:cNvSpPr/>
          <p:nvPr/>
        </p:nvSpPr>
        <p:spPr>
          <a:xfrm>
            <a:off x="326900" y="231311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157E3778-CA87-4414-AF68-A8972AA510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46432" y="1162121"/>
            <a:ext cx="3238024" cy="433387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9621" y="1162120"/>
            <a:ext cx="4333875" cy="4333875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2BC39892-C767-40FE-9A0D-16B29AC06003}"/>
              </a:ext>
            </a:extLst>
          </p:cNvPr>
          <p:cNvSpPr txBox="1"/>
          <p:nvPr/>
        </p:nvSpPr>
        <p:spPr>
          <a:xfrm>
            <a:off x="2222430" y="5495996"/>
            <a:ext cx="30860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Andy Warhol | Big Campbell’s Soup 1962</a:t>
            </a:r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76D7164-8CE3-45C6-B612-8033890C3BD3}"/>
              </a:ext>
            </a:extLst>
          </p:cNvPr>
          <p:cNvSpPr txBox="1"/>
          <p:nvPr/>
        </p:nvSpPr>
        <p:spPr>
          <a:xfrm>
            <a:off x="5979621" y="5495995"/>
            <a:ext cx="43338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Michael Jackson (1984)</a:t>
            </a:r>
            <a:endParaRPr lang="pt-BR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0B4F7EF0-A68A-494E-81C2-850B712D13C2}"/>
              </a:ext>
            </a:extLst>
          </p:cNvPr>
          <p:cNvSpPr txBox="1"/>
          <p:nvPr/>
        </p:nvSpPr>
        <p:spPr>
          <a:xfrm>
            <a:off x="4990571" y="6119027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Imagens da Internet</a:t>
            </a:r>
          </a:p>
        </p:txBody>
      </p:sp>
    </p:spTree>
    <p:extLst>
      <p:ext uri="{BB962C8B-B14F-4D97-AF65-F5344CB8AC3E}">
        <p14:creationId xmlns:p14="http://schemas.microsoft.com/office/powerpoint/2010/main" val="1211812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3C784408-32DD-41A3-9EC2-C42988827011}"/>
              </a:ext>
            </a:extLst>
          </p:cNvPr>
          <p:cNvSpPr/>
          <p:nvPr/>
        </p:nvSpPr>
        <p:spPr>
          <a:xfrm>
            <a:off x="326900" y="231311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6029DC9-C0CD-47E0-B5DF-57B92E9FB3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Berlin Sans FB Demi" panose="020E0802020502020306" pitchFamily="34" charset="0"/>
              </a:rPr>
              <a:t>Roy Lichtenstein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56051" y="1452318"/>
            <a:ext cx="4079895" cy="412885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30B82C9-3115-4348-90C5-75378654383E}"/>
              </a:ext>
            </a:extLst>
          </p:cNvPr>
          <p:cNvSpPr txBox="1"/>
          <p:nvPr/>
        </p:nvSpPr>
        <p:spPr>
          <a:xfrm>
            <a:off x="3041072" y="5660780"/>
            <a:ext cx="61098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(1923 – 1997)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9BCEB58-BC6A-479F-A28C-4443DB6D2C6C}"/>
              </a:ext>
            </a:extLst>
          </p:cNvPr>
          <p:cNvSpPr txBox="1"/>
          <p:nvPr/>
        </p:nvSpPr>
        <p:spPr>
          <a:xfrm rot="16200000">
            <a:off x="7203528" y="3275111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Imagem da Internet</a:t>
            </a:r>
          </a:p>
        </p:txBody>
      </p:sp>
    </p:spTree>
    <p:extLst>
      <p:ext uri="{BB962C8B-B14F-4D97-AF65-F5344CB8AC3E}">
        <p14:creationId xmlns:p14="http://schemas.microsoft.com/office/powerpoint/2010/main" val="2389309529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C52FFA03-A770-4E3E-8E87-46AE1418CD8F}"/>
              </a:ext>
            </a:extLst>
          </p:cNvPr>
          <p:cNvSpPr/>
          <p:nvPr/>
        </p:nvSpPr>
        <p:spPr>
          <a:xfrm>
            <a:off x="326900" y="231311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E61CE0C-1CDA-4150-B944-7AD4CAD299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1762" y="420543"/>
            <a:ext cx="5978057" cy="360175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9819" y="2911689"/>
            <a:ext cx="5111958" cy="3393061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956AE34-1146-4F47-9F6B-61B7C8C7B26D}"/>
              </a:ext>
            </a:extLst>
          </p:cNvPr>
          <p:cNvSpPr txBox="1"/>
          <p:nvPr/>
        </p:nvSpPr>
        <p:spPr>
          <a:xfrm>
            <a:off x="1734752" y="6150861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Imagens da Internet</a:t>
            </a:r>
          </a:p>
        </p:txBody>
      </p:sp>
    </p:spTree>
    <p:extLst>
      <p:ext uri="{BB962C8B-B14F-4D97-AF65-F5344CB8AC3E}">
        <p14:creationId xmlns:p14="http://schemas.microsoft.com/office/powerpoint/2010/main" val="1520013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124265" y="1297212"/>
            <a:ext cx="11943471" cy="4454288"/>
          </a:xfrm>
          <a:prstGeom prst="roundRect">
            <a:avLst>
              <a:gd name="adj" fmla="val 268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4149F9E-AF93-4B9C-9F57-868606952FD3}"/>
              </a:ext>
            </a:extLst>
          </p:cNvPr>
          <p:cNvSpPr/>
          <p:nvPr/>
        </p:nvSpPr>
        <p:spPr>
          <a:xfrm>
            <a:off x="1274094" y="6596743"/>
            <a:ext cx="364841" cy="157088"/>
          </a:xfrm>
          <a:prstGeom prst="rect">
            <a:avLst/>
          </a:prstGeom>
          <a:solidFill>
            <a:srgbClr val="A58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/>
          <p:cNvSpPr/>
          <p:nvPr/>
        </p:nvSpPr>
        <p:spPr>
          <a:xfrm>
            <a:off x="8572445" y="1517526"/>
            <a:ext cx="3240000" cy="3240000"/>
          </a:xfrm>
          <a:prstGeom prst="ellipse">
            <a:avLst/>
          </a:prstGeom>
          <a:solidFill>
            <a:srgbClr val="0D65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Elipse 9"/>
          <p:cNvSpPr/>
          <p:nvPr/>
        </p:nvSpPr>
        <p:spPr>
          <a:xfrm>
            <a:off x="4571536" y="1564712"/>
            <a:ext cx="3240000" cy="3240000"/>
          </a:xfrm>
          <a:prstGeom prst="ellipse">
            <a:avLst/>
          </a:prstGeom>
          <a:solidFill>
            <a:srgbClr val="FF0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/>
          <p:cNvSpPr/>
          <p:nvPr/>
        </p:nvSpPr>
        <p:spPr>
          <a:xfrm>
            <a:off x="444325" y="1558470"/>
            <a:ext cx="3240000" cy="3232594"/>
          </a:xfrm>
          <a:prstGeom prst="ellipse">
            <a:avLst/>
          </a:prstGeom>
          <a:solidFill>
            <a:srgbClr val="FFF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8572445" y="4695528"/>
            <a:ext cx="3240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6000" b="0" cap="none" spc="0" dirty="0">
                <a:ln w="0"/>
                <a:solidFill>
                  <a:srgbClr val="0D65C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pitchFamily="34" charset="0"/>
              </a:rPr>
              <a:t>AZUL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4037580" y="4679341"/>
            <a:ext cx="452628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6000" b="0" cap="none" spc="0" dirty="0">
                <a:ln w="0"/>
                <a:solidFill>
                  <a:srgbClr val="FF011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pitchFamily="34" charset="0"/>
              </a:rPr>
              <a:t>VERMELHO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289402" y="4648342"/>
            <a:ext cx="379551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6000" b="0" cap="none" spc="0" dirty="0">
                <a:ln w="0"/>
                <a:solidFill>
                  <a:srgbClr val="FFFF0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pitchFamily="34" charset="0"/>
              </a:rPr>
              <a:t>AMARELO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87D3D7EA-F4A7-4446-95DF-DB5B6AC060D9}"/>
              </a:ext>
            </a:extLst>
          </p:cNvPr>
          <p:cNvSpPr txBox="1"/>
          <p:nvPr/>
        </p:nvSpPr>
        <p:spPr>
          <a:xfrm>
            <a:off x="2770371" y="206513"/>
            <a:ext cx="6651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Cores Primárias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4F6D114F-F56E-40DF-B650-F05404FD48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179" y="5936567"/>
            <a:ext cx="1273643" cy="7104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1626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CEA653FE-2E8B-47B4-AADD-F8B3571CA892}"/>
              </a:ext>
            </a:extLst>
          </p:cNvPr>
          <p:cNvSpPr/>
          <p:nvPr/>
        </p:nvSpPr>
        <p:spPr>
          <a:xfrm>
            <a:off x="326900" y="231311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9018FBF-21F1-4720-B7E9-AF83BD2DE9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45851" y="559609"/>
            <a:ext cx="5300296" cy="567889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E18B0992-CF3E-41E4-AABF-66197AD597CD}"/>
              </a:ext>
            </a:extLst>
          </p:cNvPr>
          <p:cNvSpPr txBox="1"/>
          <p:nvPr/>
        </p:nvSpPr>
        <p:spPr>
          <a:xfrm rot="16200000">
            <a:off x="7486829" y="3275111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Imagem da Internet</a:t>
            </a:r>
          </a:p>
        </p:txBody>
      </p:sp>
    </p:spTree>
    <p:extLst>
      <p:ext uri="{BB962C8B-B14F-4D97-AF65-F5344CB8AC3E}">
        <p14:creationId xmlns:p14="http://schemas.microsoft.com/office/powerpoint/2010/main" val="17518040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D572B793-ED44-4165-97A7-1BC5D1A10123}"/>
              </a:ext>
            </a:extLst>
          </p:cNvPr>
          <p:cNvSpPr txBox="1"/>
          <p:nvPr/>
        </p:nvSpPr>
        <p:spPr>
          <a:xfrm>
            <a:off x="1068021" y="900546"/>
            <a:ext cx="10055958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5000" dirty="0">
                <a:ln w="250825">
                  <a:solidFill>
                    <a:schemeClr val="bg1"/>
                  </a:solidFill>
                </a:ln>
                <a:solidFill>
                  <a:srgbClr val="B12235"/>
                </a:solidFill>
                <a:latin typeface="a Autobus Omnibus" panose="02000503000000000000" pitchFamily="50" charset="0"/>
              </a:rPr>
              <a:t>A</a:t>
            </a:r>
            <a:r>
              <a:rPr lang="pt-BR" sz="25000" dirty="0">
                <a:ln w="250825">
                  <a:solidFill>
                    <a:schemeClr val="bg1"/>
                  </a:solidFill>
                </a:ln>
                <a:solidFill>
                  <a:srgbClr val="E9A319"/>
                </a:solidFill>
                <a:latin typeface="a Autobus Omnibus" panose="02000503000000000000" pitchFamily="50" charset="0"/>
              </a:rPr>
              <a:t>R</a:t>
            </a:r>
            <a:r>
              <a:rPr lang="pt-BR" sz="25000" dirty="0">
                <a:ln w="250825">
                  <a:solidFill>
                    <a:schemeClr val="bg1"/>
                  </a:solidFill>
                </a:ln>
                <a:solidFill>
                  <a:srgbClr val="55ACDE"/>
                </a:solidFill>
                <a:latin typeface="a Autobus Omnibus" panose="02000503000000000000" pitchFamily="50" charset="0"/>
              </a:rPr>
              <a:t>T</a:t>
            </a:r>
            <a:r>
              <a:rPr lang="pt-BR" sz="25000" dirty="0">
                <a:ln w="250825">
                  <a:solidFill>
                    <a:schemeClr val="bg1"/>
                  </a:solidFill>
                </a:ln>
                <a:solidFill>
                  <a:srgbClr val="9D388F"/>
                </a:solidFill>
                <a:latin typeface="a Autobus Omnibus" panose="02000503000000000000" pitchFamily="50" charset="0"/>
              </a:rPr>
              <a:t>E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E0619C5-051D-40AF-9854-86FE7F0A7294}"/>
              </a:ext>
            </a:extLst>
          </p:cNvPr>
          <p:cNvSpPr txBox="1"/>
          <p:nvPr/>
        </p:nvSpPr>
        <p:spPr>
          <a:xfrm>
            <a:off x="1068021" y="900546"/>
            <a:ext cx="10055958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5000" dirty="0">
                <a:solidFill>
                  <a:srgbClr val="B12235"/>
                </a:solidFill>
                <a:latin typeface="a Autobus Omnibus" panose="02000503000000000000" pitchFamily="50" charset="0"/>
              </a:rPr>
              <a:t>A</a:t>
            </a:r>
            <a:r>
              <a:rPr lang="pt-BR" sz="25000" dirty="0">
                <a:solidFill>
                  <a:srgbClr val="E9A319"/>
                </a:solidFill>
                <a:latin typeface="a Autobus Omnibus" panose="02000503000000000000" pitchFamily="50" charset="0"/>
              </a:rPr>
              <a:t>R</a:t>
            </a:r>
            <a:r>
              <a:rPr lang="pt-BR" sz="25000" dirty="0">
                <a:solidFill>
                  <a:srgbClr val="55ACDE"/>
                </a:solidFill>
                <a:latin typeface="a Autobus Omnibus" panose="02000503000000000000" pitchFamily="50" charset="0"/>
              </a:rPr>
              <a:t>T</a:t>
            </a:r>
            <a:r>
              <a:rPr lang="pt-BR" sz="25000" dirty="0">
                <a:solidFill>
                  <a:srgbClr val="9D388F"/>
                </a:solidFill>
                <a:latin typeface="a Autobus Omnibus" panose="02000503000000000000" pitchFamily="50" charset="0"/>
              </a:rPr>
              <a:t>E</a:t>
            </a:r>
          </a:p>
        </p:txBody>
      </p:sp>
      <p:pic>
        <p:nvPicPr>
          <p:cNvPr id="6" name="Picture 12" descr="Resultado de imagem para música png">
            <a:extLst>
              <a:ext uri="{FF2B5EF4-FFF2-40B4-BE49-F238E27FC236}">
                <a16:creationId xmlns:a16="http://schemas.microsoft.com/office/drawing/2014/main" id="{C06FA078-DACF-4424-9491-6DBEA241B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173" y="4320922"/>
            <a:ext cx="1144500" cy="1260000"/>
          </a:xfrm>
          <a:prstGeom prst="rect">
            <a:avLst/>
          </a:prstGeom>
          <a:noFill/>
        </p:spPr>
      </p:pic>
      <p:pic>
        <p:nvPicPr>
          <p:cNvPr id="7" name="Picture 10" descr="Resultado de imagem para máscara de teatro png">
            <a:extLst>
              <a:ext uri="{FF2B5EF4-FFF2-40B4-BE49-F238E27FC236}">
                <a16:creationId xmlns:a16="http://schemas.microsoft.com/office/drawing/2014/main" id="{E69B2C3A-DF2A-494F-9A82-3A05E4446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828" y="4320922"/>
            <a:ext cx="1260000" cy="1260000"/>
          </a:xfrm>
          <a:prstGeom prst="rect">
            <a:avLst/>
          </a:prstGeom>
          <a:noFill/>
        </p:spPr>
      </p:pic>
      <p:pic>
        <p:nvPicPr>
          <p:cNvPr id="8" name="Picture 2" descr="Free música dança PNG with Transparent Background">
            <a:extLst>
              <a:ext uri="{FF2B5EF4-FFF2-40B4-BE49-F238E27FC236}">
                <a16:creationId xmlns:a16="http://schemas.microsoft.com/office/drawing/2014/main" id="{574DEEAB-B442-43EC-B344-2B9D1F1CC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018" y="4320922"/>
            <a:ext cx="1477728" cy="1260000"/>
          </a:xfrm>
          <a:prstGeom prst="rect">
            <a:avLst/>
          </a:prstGeom>
          <a:noFill/>
        </p:spPr>
      </p:pic>
      <p:pic>
        <p:nvPicPr>
          <p:cNvPr id="9" name="Picture 8" descr="Resultado de imagem para artes visuais png">
            <a:extLst>
              <a:ext uri="{FF2B5EF4-FFF2-40B4-BE49-F238E27FC236}">
                <a16:creationId xmlns:a16="http://schemas.microsoft.com/office/drawing/2014/main" id="{B1664AC9-7CC8-4AB6-9E29-9BC4B380B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483" y="4320922"/>
            <a:ext cx="1260000" cy="1260000"/>
          </a:xfrm>
          <a:prstGeom prst="rect">
            <a:avLst/>
          </a:prstGeom>
          <a:noFill/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4A52F74D-CB11-4491-B73A-E06EB6F1566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35" y="5580922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5588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B78E2742-70C8-4BB9-B2D2-810244E0459E}"/>
              </a:ext>
            </a:extLst>
          </p:cNvPr>
          <p:cNvSpPr/>
          <p:nvPr/>
        </p:nvSpPr>
        <p:spPr>
          <a:xfrm>
            <a:off x="124265" y="1297212"/>
            <a:ext cx="11943471" cy="4454288"/>
          </a:xfrm>
          <a:prstGeom prst="roundRect">
            <a:avLst>
              <a:gd name="adj" fmla="val 268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2606C641-2D8B-4638-B087-698046D832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179" y="5936567"/>
            <a:ext cx="1273643" cy="7104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052E357E-417C-40F2-981B-46D82AE19E91}"/>
              </a:ext>
            </a:extLst>
          </p:cNvPr>
          <p:cNvSpPr txBox="1"/>
          <p:nvPr/>
        </p:nvSpPr>
        <p:spPr>
          <a:xfrm>
            <a:off x="2770371" y="206513"/>
            <a:ext cx="6651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Cores Secundárias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4149F9E-AF93-4B9C-9F57-868606952FD3}"/>
              </a:ext>
            </a:extLst>
          </p:cNvPr>
          <p:cNvSpPr/>
          <p:nvPr/>
        </p:nvSpPr>
        <p:spPr>
          <a:xfrm>
            <a:off x="1274094" y="6596743"/>
            <a:ext cx="364841" cy="157088"/>
          </a:xfrm>
          <a:prstGeom prst="rect">
            <a:avLst/>
          </a:prstGeom>
          <a:solidFill>
            <a:srgbClr val="A58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9" name="Elipse 8"/>
          <p:cNvSpPr/>
          <p:nvPr/>
        </p:nvSpPr>
        <p:spPr>
          <a:xfrm>
            <a:off x="8502304" y="1489791"/>
            <a:ext cx="3240000" cy="3240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8502304" y="4729791"/>
            <a:ext cx="3240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800" b="0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pitchFamily="34" charset="0"/>
              </a:rPr>
              <a:t>ROXO</a:t>
            </a:r>
          </a:p>
        </p:txBody>
      </p:sp>
      <p:sp>
        <p:nvSpPr>
          <p:cNvPr id="11" name="Elipse 10"/>
          <p:cNvSpPr/>
          <p:nvPr/>
        </p:nvSpPr>
        <p:spPr>
          <a:xfrm>
            <a:off x="4467049" y="1489792"/>
            <a:ext cx="3240000" cy="32400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4159519" y="4729791"/>
            <a:ext cx="385506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800" b="0" cap="none" spc="0" dirty="0">
                <a:ln w="0"/>
                <a:solidFill>
                  <a:srgbClr val="FF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pitchFamily="34" charset="0"/>
              </a:rPr>
              <a:t>LARANJADO</a:t>
            </a:r>
          </a:p>
        </p:txBody>
      </p:sp>
      <p:sp>
        <p:nvSpPr>
          <p:cNvPr id="13" name="Elipse 12"/>
          <p:cNvSpPr/>
          <p:nvPr/>
        </p:nvSpPr>
        <p:spPr>
          <a:xfrm>
            <a:off x="431794" y="1489792"/>
            <a:ext cx="3240000" cy="3240000"/>
          </a:xfrm>
          <a:prstGeom prst="ellips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124264" y="4729791"/>
            <a:ext cx="385506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800" b="0" cap="none" spc="0" dirty="0">
                <a:ln w="0"/>
                <a:solidFill>
                  <a:srgbClr val="00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pitchFamily="34" charset="0"/>
              </a:rPr>
              <a:t>VERDE</a:t>
            </a:r>
          </a:p>
        </p:txBody>
      </p:sp>
    </p:spTree>
    <p:extLst>
      <p:ext uri="{BB962C8B-B14F-4D97-AF65-F5344CB8AC3E}">
        <p14:creationId xmlns:p14="http://schemas.microsoft.com/office/powerpoint/2010/main" val="32727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13" grpId="0" animBg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20FC8D81-7D58-471C-9FB1-103941C57EDC}"/>
              </a:ext>
            </a:extLst>
          </p:cNvPr>
          <p:cNvSpPr/>
          <p:nvPr/>
        </p:nvSpPr>
        <p:spPr>
          <a:xfrm>
            <a:off x="326900" y="1129843"/>
            <a:ext cx="11538199" cy="5436953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917BBD6-BE4D-411B-A22B-213ED91E16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23282" y="1399309"/>
            <a:ext cx="4745435" cy="4745435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5A24949-167D-4A9B-A17E-6B9077286DA7}"/>
              </a:ext>
            </a:extLst>
          </p:cNvPr>
          <p:cNvSpPr txBox="1"/>
          <p:nvPr/>
        </p:nvSpPr>
        <p:spPr>
          <a:xfrm>
            <a:off x="2770371" y="206513"/>
            <a:ext cx="6651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Cores Terciárias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56A2EEC-BCB9-4969-98DB-BEB7EBF96E17}"/>
              </a:ext>
            </a:extLst>
          </p:cNvPr>
          <p:cNvSpPr txBox="1"/>
          <p:nvPr/>
        </p:nvSpPr>
        <p:spPr>
          <a:xfrm rot="16200000">
            <a:off x="7240698" y="3694431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Imagem da Internet</a:t>
            </a:r>
          </a:p>
        </p:txBody>
      </p:sp>
    </p:spTree>
    <p:extLst>
      <p:ext uri="{BB962C8B-B14F-4D97-AF65-F5344CB8AC3E}">
        <p14:creationId xmlns:p14="http://schemas.microsoft.com/office/powerpoint/2010/main" val="11149322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5A560FDA-3D9B-4ADC-B7C5-382996E299E8}"/>
              </a:ext>
            </a:extLst>
          </p:cNvPr>
          <p:cNvSpPr/>
          <p:nvPr/>
        </p:nvSpPr>
        <p:spPr>
          <a:xfrm>
            <a:off x="326900" y="1260763"/>
            <a:ext cx="11538199" cy="5306033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9C83C53-0C91-4CC9-9BB9-8D51882305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91204" y="1570131"/>
            <a:ext cx="7567544" cy="4351338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FF338361-6F81-4FF9-8AED-4D6ED170DDF8}"/>
              </a:ext>
            </a:extLst>
          </p:cNvPr>
          <p:cNvSpPr txBox="1"/>
          <p:nvPr/>
        </p:nvSpPr>
        <p:spPr>
          <a:xfrm>
            <a:off x="2770371" y="206513"/>
            <a:ext cx="6651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Círculo cromático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627A578-2697-486B-A901-11F15E8887F5}"/>
              </a:ext>
            </a:extLst>
          </p:cNvPr>
          <p:cNvSpPr txBox="1"/>
          <p:nvPr/>
        </p:nvSpPr>
        <p:spPr>
          <a:xfrm>
            <a:off x="4869546" y="6090244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Imagem da Internet</a:t>
            </a:r>
          </a:p>
        </p:txBody>
      </p:sp>
    </p:spTree>
    <p:extLst>
      <p:ext uri="{BB962C8B-B14F-4D97-AF65-F5344CB8AC3E}">
        <p14:creationId xmlns:p14="http://schemas.microsoft.com/office/powerpoint/2010/main" val="10973479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1DA4C723-A833-4586-9CD5-935DC827069D}"/>
              </a:ext>
            </a:extLst>
          </p:cNvPr>
          <p:cNvSpPr/>
          <p:nvPr/>
        </p:nvSpPr>
        <p:spPr>
          <a:xfrm>
            <a:off x="326900" y="231311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F29F056-2AE0-4AC5-9C40-23AC35D0D1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73995" y="1020389"/>
            <a:ext cx="6044007" cy="4817222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31FD69C6-AECC-4C52-9EC3-DBAB869F4FDA}"/>
              </a:ext>
            </a:extLst>
          </p:cNvPr>
          <p:cNvSpPr txBox="1"/>
          <p:nvPr/>
        </p:nvSpPr>
        <p:spPr>
          <a:xfrm>
            <a:off x="4869546" y="6090244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Imagem da Internet</a:t>
            </a:r>
          </a:p>
        </p:txBody>
      </p:sp>
    </p:spTree>
    <p:extLst>
      <p:ext uri="{BB962C8B-B14F-4D97-AF65-F5344CB8AC3E}">
        <p14:creationId xmlns:p14="http://schemas.microsoft.com/office/powerpoint/2010/main" val="33122493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267ABE0E-399B-449A-9C9E-5AC439EDEA90}"/>
              </a:ext>
            </a:extLst>
          </p:cNvPr>
          <p:cNvSpPr/>
          <p:nvPr/>
        </p:nvSpPr>
        <p:spPr>
          <a:xfrm>
            <a:off x="326900" y="231311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CF3500C-E731-45FD-99D0-19FA9D7DDA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19007" y="670766"/>
            <a:ext cx="4753986" cy="551646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472D064-0548-4276-9DBC-5FE633AE5DCA}"/>
              </a:ext>
            </a:extLst>
          </p:cNvPr>
          <p:cNvSpPr txBox="1"/>
          <p:nvPr/>
        </p:nvSpPr>
        <p:spPr>
          <a:xfrm>
            <a:off x="4990570" y="6187234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Imagem da Internet</a:t>
            </a:r>
          </a:p>
        </p:txBody>
      </p:sp>
    </p:spTree>
    <p:extLst>
      <p:ext uri="{BB962C8B-B14F-4D97-AF65-F5344CB8AC3E}">
        <p14:creationId xmlns:p14="http://schemas.microsoft.com/office/powerpoint/2010/main" val="7438852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A54DB872-722B-4336-A26D-348D1A856B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CD38282-0184-43E1-9B67-0CBA0F21645F}"/>
              </a:ext>
            </a:extLst>
          </p:cNvPr>
          <p:cNvSpPr txBox="1"/>
          <p:nvPr/>
        </p:nvSpPr>
        <p:spPr>
          <a:xfrm>
            <a:off x="2747968" y="2321004"/>
            <a:ext cx="669606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800" dirty="0">
                <a:ln w="228600">
                  <a:solidFill>
                    <a:schemeClr val="bg1"/>
                  </a:solidFill>
                </a:ln>
                <a:solidFill>
                  <a:srgbClr val="243F8D"/>
                </a:solidFill>
                <a:effectLst>
                  <a:glow rad="228600">
                    <a:schemeClr val="bg1">
                      <a:alpha val="86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TAREFA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A902DBF-984E-4F25-8C03-DB99E79821EA}"/>
              </a:ext>
            </a:extLst>
          </p:cNvPr>
          <p:cNvSpPr txBox="1"/>
          <p:nvPr/>
        </p:nvSpPr>
        <p:spPr>
          <a:xfrm>
            <a:off x="2747968" y="2373511"/>
            <a:ext cx="669606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800" dirty="0">
                <a:solidFill>
                  <a:srgbClr val="243F8D"/>
                </a:solidFill>
                <a:latin typeface="Berlin Sans FB Demi" panose="020E0802020502020306" pitchFamily="34" charset="0"/>
              </a:rPr>
              <a:t>TAREFA</a:t>
            </a:r>
          </a:p>
        </p:txBody>
      </p:sp>
    </p:spTree>
    <p:extLst>
      <p:ext uri="{BB962C8B-B14F-4D97-AF65-F5344CB8AC3E}">
        <p14:creationId xmlns:p14="http://schemas.microsoft.com/office/powerpoint/2010/main" val="2059653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4A812A73-283F-4960-ADD6-C39C9A9FF6F0}"/>
              </a:ext>
            </a:extLst>
          </p:cNvPr>
          <p:cNvSpPr/>
          <p:nvPr/>
        </p:nvSpPr>
        <p:spPr>
          <a:xfrm>
            <a:off x="326900" y="231311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476E69C2-6590-4A22-8CF5-AA52222993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52" t="20996" r="20568" b="6646"/>
          <a:stretch/>
        </p:blipFill>
        <p:spPr>
          <a:xfrm>
            <a:off x="1709503" y="478412"/>
            <a:ext cx="8772995" cy="5901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87EE01F-683B-4758-97B8-6905133122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8545306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445B0FCF-81C6-4E80-B48A-8B68247811B5}"/>
              </a:ext>
            </a:extLst>
          </p:cNvPr>
          <p:cNvSpPr/>
          <p:nvPr/>
        </p:nvSpPr>
        <p:spPr>
          <a:xfrm>
            <a:off x="326901" y="261257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58AA9EE1-F690-451B-8057-5B31734D6F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Resultado de imagem para GIF POSITIVO">
            <a:extLst>
              <a:ext uri="{FF2B5EF4-FFF2-40B4-BE49-F238E27FC236}">
                <a16:creationId xmlns:a16="http://schemas.microsoft.com/office/drawing/2014/main" id="{E5002A74-7EE2-47ED-810E-EC019904EC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447" y="1397921"/>
            <a:ext cx="830998" cy="83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B81F32EC-44EC-4022-878B-8D1CF2E49A05}"/>
              </a:ext>
            </a:extLst>
          </p:cNvPr>
          <p:cNvSpPr txBox="1"/>
          <p:nvPr/>
        </p:nvSpPr>
        <p:spPr>
          <a:xfrm>
            <a:off x="1453543" y="584478"/>
            <a:ext cx="92849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ln w="139700" cap="rnd">
                  <a:gradFill>
                    <a:gsLst>
                      <a:gs pos="0">
                        <a:srgbClr val="7B2AFF"/>
                      </a:gs>
                      <a:gs pos="38000">
                        <a:srgbClr val="7692FC"/>
                      </a:gs>
                      <a:gs pos="67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A28FF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srgbClr val="7825FF"/>
                    </a:gs>
                    <a:gs pos="25000">
                      <a:srgbClr val="9450FF"/>
                    </a:gs>
                    <a:gs pos="100000">
                      <a:srgbClr val="7825FF"/>
                    </a:gs>
                    <a:gs pos="85000">
                      <a:srgbClr val="9452FF"/>
                    </a:gs>
                    <a:gs pos="60000">
                      <a:srgbClr val="7692FC"/>
                    </a:gs>
                  </a:gsLst>
                  <a:lin ang="10800000" scaled="1"/>
                  <a:tileRect/>
                </a:gradFill>
                <a:latin typeface="Berlin Sans FB Demi" panose="020E0802020502020306" pitchFamily="34" charset="0"/>
              </a:rPr>
              <a:t>Alcançamos os objetivos da aula?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10A7E72-F64E-400C-A436-8F010E2311A5}"/>
              </a:ext>
            </a:extLst>
          </p:cNvPr>
          <p:cNvSpPr txBox="1"/>
          <p:nvPr/>
        </p:nvSpPr>
        <p:spPr>
          <a:xfrm>
            <a:off x="1453543" y="584478"/>
            <a:ext cx="11538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ln w="139700" cap="rnd">
                  <a:noFill/>
                </a:ln>
                <a:solidFill>
                  <a:schemeClr val="bg1"/>
                </a:solidFill>
                <a:latin typeface="Berlin Sans FB Demi" panose="020E0802020502020306" pitchFamily="34" charset="0"/>
              </a:rPr>
              <a:t>Alcançamos os objetivos da aula?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E401477E-512F-4BD8-90E0-058D1137798C}"/>
              </a:ext>
            </a:extLst>
          </p:cNvPr>
          <p:cNvSpPr/>
          <p:nvPr/>
        </p:nvSpPr>
        <p:spPr>
          <a:xfrm>
            <a:off x="1158125" y="1210845"/>
            <a:ext cx="9013251" cy="4878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3200" dirty="0"/>
              <a:t>Relembramos </a:t>
            </a:r>
            <a:r>
              <a:rPr lang="pt-BR" sz="3200" b="1" dirty="0"/>
              <a:t>o que é Arte</a:t>
            </a:r>
            <a:r>
              <a:rPr lang="pt-BR" sz="3200" dirty="0"/>
              <a:t> e suas </a:t>
            </a:r>
            <a:r>
              <a:rPr lang="pt-BR" sz="3200" b="1" dirty="0"/>
              <a:t>linguagens?</a:t>
            </a:r>
            <a:endParaRPr lang="pt-BR" sz="3200" dirty="0"/>
          </a:p>
          <a:p>
            <a:pPr marL="571500" indent="-5715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3200" dirty="0"/>
              <a:t>Conhecemos algumas obras das </a:t>
            </a:r>
            <a:r>
              <a:rPr lang="pt-BR" sz="3200" b="1" dirty="0"/>
              <a:t>Artes Visuais?</a:t>
            </a:r>
            <a:endParaRPr lang="pt-BR" sz="3200" dirty="0"/>
          </a:p>
          <a:p>
            <a:pPr marL="571500" indent="-5715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3200" dirty="0"/>
              <a:t>Conhecemos a </a:t>
            </a:r>
            <a:r>
              <a:rPr lang="pt-BR" sz="3200" b="1" dirty="0"/>
              <a:t>POP ART </a:t>
            </a:r>
            <a:r>
              <a:rPr lang="pt-BR" sz="3200" dirty="0"/>
              <a:t>e suas </a:t>
            </a:r>
            <a:r>
              <a:rPr lang="pt-BR" sz="3200" b="1" dirty="0"/>
              <a:t>características?</a:t>
            </a:r>
            <a:endParaRPr lang="pt-BR" sz="3200" dirty="0"/>
          </a:p>
          <a:p>
            <a:pPr marL="571500" indent="-5715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3200" dirty="0"/>
              <a:t>Recordamos e localizamos as cores </a:t>
            </a:r>
            <a:r>
              <a:rPr lang="pt-BR" sz="3200" b="1" dirty="0"/>
              <a:t>primárias</a:t>
            </a:r>
            <a:r>
              <a:rPr lang="pt-BR" sz="3200" dirty="0"/>
              <a:t>, </a:t>
            </a:r>
            <a:r>
              <a:rPr lang="pt-BR" sz="3200" b="1" dirty="0"/>
              <a:t>secundárias</a:t>
            </a:r>
            <a:r>
              <a:rPr lang="pt-BR" sz="3200" dirty="0"/>
              <a:t> e </a:t>
            </a:r>
            <a:r>
              <a:rPr lang="pt-BR" sz="3200" b="1" dirty="0"/>
              <a:t>terciárias</a:t>
            </a:r>
            <a:r>
              <a:rPr lang="pt-BR" sz="3200" dirty="0"/>
              <a:t> no </a:t>
            </a:r>
            <a:r>
              <a:rPr lang="pt-BR" sz="3200" b="1" dirty="0"/>
              <a:t>círculo cromático?</a:t>
            </a:r>
            <a:endParaRPr lang="pt-BR" sz="3200" dirty="0"/>
          </a:p>
        </p:txBody>
      </p:sp>
      <p:pic>
        <p:nvPicPr>
          <p:cNvPr id="14" name="Picture 2" descr="Resultado de imagem para GIF POSITIVO">
            <a:extLst>
              <a:ext uri="{FF2B5EF4-FFF2-40B4-BE49-F238E27FC236}">
                <a16:creationId xmlns:a16="http://schemas.microsoft.com/office/drawing/2014/main" id="{673078E2-A1E3-4D74-B1EF-A519A4B392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447" y="2352890"/>
            <a:ext cx="830998" cy="83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sultado de imagem para GIF POSITIVO">
            <a:extLst>
              <a:ext uri="{FF2B5EF4-FFF2-40B4-BE49-F238E27FC236}">
                <a16:creationId xmlns:a16="http://schemas.microsoft.com/office/drawing/2014/main" id="{7A6D92A4-AFF5-4932-87DA-938152421F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447" y="3307859"/>
            <a:ext cx="830998" cy="83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Resultado de imagem para GIF POSITIVO">
            <a:extLst>
              <a:ext uri="{FF2B5EF4-FFF2-40B4-BE49-F238E27FC236}">
                <a16:creationId xmlns:a16="http://schemas.microsoft.com/office/drawing/2014/main" id="{C2CF54FA-8D0A-4E40-AB1B-A1A09D3957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447" y="4753772"/>
            <a:ext cx="830998" cy="83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7118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2BBC0991-667C-4079-8D77-AC220629C661}"/>
              </a:ext>
            </a:extLst>
          </p:cNvPr>
          <p:cNvSpPr txBox="1"/>
          <p:nvPr/>
        </p:nvSpPr>
        <p:spPr>
          <a:xfrm>
            <a:off x="1286633" y="1834860"/>
            <a:ext cx="9618733" cy="3585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8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A </a:t>
            </a:r>
            <a:r>
              <a:rPr lang="pt-BR" sz="8000" b="1" u="sng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ARTE</a:t>
            </a:r>
            <a:r>
              <a:rPr lang="pt-BR" sz="8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 É A MAIS </a:t>
            </a:r>
            <a:r>
              <a:rPr lang="pt-BR" sz="7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BELA EXPRESSÃO </a:t>
            </a:r>
            <a:r>
              <a:rPr lang="pt-BR" sz="7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DA HUMANIDADE!</a:t>
            </a:r>
            <a:endParaRPr lang="pt-BR" sz="13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65DBA00A-C407-4ED8-9B4A-55C27375B0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251" y="402336"/>
            <a:ext cx="2529498" cy="14109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2" descr="Resultado de imagem para música png">
            <a:extLst>
              <a:ext uri="{FF2B5EF4-FFF2-40B4-BE49-F238E27FC236}">
                <a16:creationId xmlns:a16="http://schemas.microsoft.com/office/drawing/2014/main" id="{6A8D194F-1C4C-42AD-83C1-EC63DE394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00" y="4518219"/>
            <a:ext cx="1635000" cy="18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0" descr="Resultado de imagem para máscara de teatro png">
            <a:extLst>
              <a:ext uri="{FF2B5EF4-FFF2-40B4-BE49-F238E27FC236}">
                <a16:creationId xmlns:a16="http://schemas.microsoft.com/office/drawing/2014/main" id="{9BE9C351-D831-46C1-9974-021DF5034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2299" y="402336"/>
            <a:ext cx="1800000" cy="18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2" descr="Free música dança PNG with Transparent Background">
            <a:extLst>
              <a:ext uri="{FF2B5EF4-FFF2-40B4-BE49-F238E27FC236}">
                <a16:creationId xmlns:a16="http://schemas.microsoft.com/office/drawing/2014/main" id="{B3DB2B51-23C0-4DCD-9CAB-EF7E1E841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259" y="4518219"/>
            <a:ext cx="2111040" cy="18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8" descr="Resultado de imagem para artes visuais png">
            <a:extLst>
              <a:ext uri="{FF2B5EF4-FFF2-40B4-BE49-F238E27FC236}">
                <a16:creationId xmlns:a16="http://schemas.microsoft.com/office/drawing/2014/main" id="{2E9F13AA-CB32-4252-A7F8-9599F59D6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38" y="402336"/>
            <a:ext cx="1800000" cy="18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8266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1D3EBC75-8D93-4B74-BC98-CE4053BB88A8}"/>
              </a:ext>
            </a:extLst>
          </p:cNvPr>
          <p:cNvSpPr/>
          <p:nvPr/>
        </p:nvSpPr>
        <p:spPr>
          <a:xfrm>
            <a:off x="326899" y="261257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BEC5A1A6-DEA0-4F9D-8574-05720A7AE228}"/>
              </a:ext>
            </a:extLst>
          </p:cNvPr>
          <p:cNvSpPr/>
          <p:nvPr/>
        </p:nvSpPr>
        <p:spPr>
          <a:xfrm>
            <a:off x="1223747" y="1574325"/>
            <a:ext cx="9744501" cy="3709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200" dirty="0"/>
              <a:t>Relembrar </a:t>
            </a:r>
            <a:r>
              <a:rPr lang="pt-BR" sz="3200" b="1" dirty="0"/>
              <a:t>o que é Arte</a:t>
            </a:r>
            <a:r>
              <a:rPr lang="pt-BR" sz="3200" dirty="0"/>
              <a:t> e suas </a:t>
            </a:r>
            <a:r>
              <a:rPr lang="pt-BR" sz="3200" b="1" dirty="0"/>
              <a:t>linguagens</a:t>
            </a:r>
            <a:r>
              <a:rPr lang="pt-BR" sz="3200" dirty="0"/>
              <a:t>;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200" dirty="0"/>
              <a:t>Conhecer algumas obras das </a:t>
            </a:r>
            <a:r>
              <a:rPr lang="pt-BR" sz="3200" b="1" dirty="0"/>
              <a:t>Artes Visuais</a:t>
            </a:r>
            <a:r>
              <a:rPr lang="pt-BR" sz="3200" dirty="0"/>
              <a:t>;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200" dirty="0"/>
              <a:t>Conhecer a </a:t>
            </a:r>
            <a:r>
              <a:rPr lang="pt-BR" sz="3200" b="1" dirty="0"/>
              <a:t>POP ART </a:t>
            </a:r>
            <a:r>
              <a:rPr lang="pt-BR" sz="3200" dirty="0"/>
              <a:t>e suas </a:t>
            </a:r>
            <a:r>
              <a:rPr lang="pt-BR" sz="3200" b="1" dirty="0"/>
              <a:t>características</a:t>
            </a:r>
            <a:r>
              <a:rPr lang="pt-BR" sz="3200" dirty="0"/>
              <a:t>;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200" dirty="0"/>
              <a:t>Recordar e localizar as cores </a:t>
            </a:r>
            <a:r>
              <a:rPr lang="pt-BR" sz="3200" b="1" dirty="0"/>
              <a:t>primárias</a:t>
            </a:r>
            <a:r>
              <a:rPr lang="pt-BR" sz="3200" dirty="0"/>
              <a:t>, </a:t>
            </a:r>
            <a:r>
              <a:rPr lang="pt-BR" sz="3200" b="1" dirty="0"/>
              <a:t>secundárias</a:t>
            </a:r>
            <a:r>
              <a:rPr lang="pt-BR" sz="3200" dirty="0"/>
              <a:t> e </a:t>
            </a:r>
            <a:r>
              <a:rPr lang="pt-BR" sz="3200" b="1" dirty="0"/>
              <a:t>terciárias</a:t>
            </a:r>
            <a:r>
              <a:rPr lang="pt-BR" sz="3200" dirty="0"/>
              <a:t> no </a:t>
            </a:r>
            <a:r>
              <a:rPr lang="pt-BR" sz="3200" b="1" dirty="0"/>
              <a:t>círculo cromático</a:t>
            </a:r>
            <a:r>
              <a:rPr lang="pt-BR" sz="3200" dirty="0"/>
              <a:t>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3F5E538-C890-4085-9712-64D46D1EEA09}"/>
              </a:ext>
            </a:extLst>
          </p:cNvPr>
          <p:cNvSpPr txBox="1"/>
          <p:nvPr/>
        </p:nvSpPr>
        <p:spPr>
          <a:xfrm>
            <a:off x="3494968" y="620825"/>
            <a:ext cx="52020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ln w="139700" cap="rnd">
                  <a:gradFill>
                    <a:gsLst>
                      <a:gs pos="0">
                        <a:srgbClr val="7B2AFF"/>
                      </a:gs>
                      <a:gs pos="38000">
                        <a:srgbClr val="7692FC"/>
                      </a:gs>
                      <a:gs pos="67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A28FF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srgbClr val="7825FF"/>
                    </a:gs>
                    <a:gs pos="25000">
                      <a:srgbClr val="9450FF"/>
                    </a:gs>
                    <a:gs pos="100000">
                      <a:srgbClr val="7825FF"/>
                    </a:gs>
                    <a:gs pos="85000">
                      <a:srgbClr val="9452FF"/>
                    </a:gs>
                    <a:gs pos="60000">
                      <a:srgbClr val="7692FC"/>
                    </a:gs>
                  </a:gsLst>
                  <a:lin ang="10800000" scaled="1"/>
                  <a:tileRect/>
                </a:gradFill>
                <a:latin typeface="Berlin Sans FB Demi" panose="020E0802020502020306" pitchFamily="34" charset="0"/>
              </a:rPr>
              <a:t>Objetivos da aula: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98D8EEA-4C4A-4B56-AC53-606B9E8389E8}"/>
              </a:ext>
            </a:extLst>
          </p:cNvPr>
          <p:cNvSpPr txBox="1"/>
          <p:nvPr/>
        </p:nvSpPr>
        <p:spPr>
          <a:xfrm>
            <a:off x="3494968" y="620825"/>
            <a:ext cx="52020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chemeClr val="bg1"/>
                </a:solidFill>
                <a:latin typeface="Berlin Sans FB Demi" panose="020E0802020502020306" pitchFamily="34" charset="0"/>
              </a:rPr>
              <a:t>Objetivos da aula: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93FBE2C-D978-49F3-BD88-028F31B999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789191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021F8FFB-5F1B-43D9-AABB-A70DE7315C31}"/>
              </a:ext>
            </a:extLst>
          </p:cNvPr>
          <p:cNvSpPr/>
          <p:nvPr/>
        </p:nvSpPr>
        <p:spPr>
          <a:xfrm>
            <a:off x="326901" y="1565564"/>
            <a:ext cx="11538199" cy="4849091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424544" y="1747953"/>
            <a:ext cx="8243455" cy="3281247"/>
          </a:xfrm>
        </p:spPr>
        <p:txBody>
          <a:bodyPr>
            <a:noAutofit/>
          </a:bodyPr>
          <a:lstStyle/>
          <a:p>
            <a:pPr algn="l">
              <a:lnSpc>
                <a:spcPct val="200000"/>
              </a:lnSpc>
            </a:pPr>
            <a:r>
              <a:rPr lang="pt-BR" sz="4000" b="1" dirty="0"/>
              <a:t>ARTES CÊNICAS (TEATRO)</a:t>
            </a:r>
          </a:p>
          <a:p>
            <a:pPr algn="l">
              <a:lnSpc>
                <a:spcPct val="200000"/>
              </a:lnSpc>
            </a:pPr>
            <a:r>
              <a:rPr lang="pt-BR" sz="4000" b="1" dirty="0"/>
              <a:t>MÚSICA</a:t>
            </a:r>
          </a:p>
          <a:p>
            <a:pPr algn="l">
              <a:lnSpc>
                <a:spcPct val="200000"/>
              </a:lnSpc>
            </a:pPr>
            <a:r>
              <a:rPr lang="pt-BR" sz="4000" b="1" dirty="0"/>
              <a:t>DANÇA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1B393F7-83DC-4217-B7A9-D14EB2897744}"/>
              </a:ext>
            </a:extLst>
          </p:cNvPr>
          <p:cNvSpPr txBox="1"/>
          <p:nvPr/>
        </p:nvSpPr>
        <p:spPr>
          <a:xfrm>
            <a:off x="1847081" y="454106"/>
            <a:ext cx="8497839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t-BR" sz="4800" dirty="0">
                <a:ln w="139700" cap="rnd">
                  <a:gradFill>
                    <a:gsLst>
                      <a:gs pos="0">
                        <a:srgbClr val="7B2AFF"/>
                      </a:gs>
                      <a:gs pos="38000">
                        <a:srgbClr val="7692FC"/>
                      </a:gs>
                      <a:gs pos="67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A28FF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srgbClr val="7825FF"/>
                    </a:gs>
                    <a:gs pos="25000">
                      <a:srgbClr val="9450FF"/>
                    </a:gs>
                    <a:gs pos="100000">
                      <a:srgbClr val="7825FF"/>
                    </a:gs>
                    <a:gs pos="85000">
                      <a:srgbClr val="9452FF"/>
                    </a:gs>
                    <a:gs pos="60000">
                      <a:srgbClr val="7692FC"/>
                    </a:gs>
                  </a:gsLst>
                  <a:lin ang="10800000" scaled="1"/>
                  <a:tileRect/>
                </a:gradFill>
                <a:latin typeface="Berlin Sans FB Demi" panose="020E0802020502020306" pitchFamily="34" charset="0"/>
              </a:rPr>
              <a:t>Diferentes linguagens da Arte: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F4FB781-2AF0-4FB3-9236-C467ABB75AE7}"/>
              </a:ext>
            </a:extLst>
          </p:cNvPr>
          <p:cNvSpPr txBox="1"/>
          <p:nvPr/>
        </p:nvSpPr>
        <p:spPr>
          <a:xfrm>
            <a:off x="1847080" y="454105"/>
            <a:ext cx="84978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chemeClr val="bg1"/>
                </a:solidFill>
                <a:latin typeface="Berlin Sans FB Demi" panose="020E0802020502020306" pitchFamily="34" charset="0"/>
              </a:rPr>
              <a:t>Diferentes linguagens da Arte: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56343F9B-4C90-4797-83DE-84150D3D51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12" descr="Resultado de imagem para música png">
            <a:extLst>
              <a:ext uri="{FF2B5EF4-FFF2-40B4-BE49-F238E27FC236}">
                <a16:creationId xmlns:a16="http://schemas.microsoft.com/office/drawing/2014/main" id="{41339740-1B49-4647-B724-8EACC8437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072" y="3364360"/>
            <a:ext cx="920021" cy="1012867"/>
          </a:xfrm>
          <a:prstGeom prst="rect">
            <a:avLst/>
          </a:prstGeom>
          <a:noFill/>
        </p:spPr>
      </p:pic>
      <p:pic>
        <p:nvPicPr>
          <p:cNvPr id="11" name="Picture 10" descr="Resultado de imagem para máscara de teatro png">
            <a:extLst>
              <a:ext uri="{FF2B5EF4-FFF2-40B4-BE49-F238E27FC236}">
                <a16:creationId xmlns:a16="http://schemas.microsoft.com/office/drawing/2014/main" id="{7979FFB8-DF41-42EA-A0C1-6D96F6138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280" y="1999339"/>
            <a:ext cx="1011600" cy="1011600"/>
          </a:xfrm>
          <a:prstGeom prst="rect">
            <a:avLst/>
          </a:prstGeom>
          <a:noFill/>
        </p:spPr>
      </p:pic>
      <p:pic>
        <p:nvPicPr>
          <p:cNvPr id="12" name="Picture 2" descr="Free música dança PNG with Transparent Background">
            <a:extLst>
              <a:ext uri="{FF2B5EF4-FFF2-40B4-BE49-F238E27FC236}">
                <a16:creationId xmlns:a16="http://schemas.microsoft.com/office/drawing/2014/main" id="{F5F1BC76-81D4-4C26-82C7-1A47993D7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878" y="4786636"/>
            <a:ext cx="1186404" cy="1011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6821584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770C0C18-1C72-42AF-AF96-E59CC07B62D5}"/>
              </a:ext>
            </a:extLst>
          </p:cNvPr>
          <p:cNvSpPr txBox="1"/>
          <p:nvPr/>
        </p:nvSpPr>
        <p:spPr>
          <a:xfrm>
            <a:off x="3166352" y="730041"/>
            <a:ext cx="58592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dirty="0">
                <a:ln w="57150">
                  <a:solidFill>
                    <a:schemeClr val="bg1"/>
                  </a:solidFill>
                </a:ln>
                <a:solidFill>
                  <a:srgbClr val="243F8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TEMA DA AULA: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1CCDC52-D527-4BC7-8E41-81F23C89EC44}"/>
              </a:ext>
            </a:extLst>
          </p:cNvPr>
          <p:cNvSpPr txBox="1"/>
          <p:nvPr/>
        </p:nvSpPr>
        <p:spPr>
          <a:xfrm>
            <a:off x="3166352" y="730042"/>
            <a:ext cx="58592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dirty="0">
                <a:gradFill flip="none" rotWithShape="1">
                  <a:gsLst>
                    <a:gs pos="0">
                      <a:srgbClr val="7A28FF"/>
                    </a:gs>
                    <a:gs pos="50000">
                      <a:srgbClr val="7A28FF"/>
                    </a:gs>
                    <a:gs pos="100000">
                      <a:srgbClr val="7692FC"/>
                    </a:gs>
                  </a:gsLst>
                  <a:lin ang="5400000" scaled="1"/>
                  <a:tileRect/>
                </a:gradFill>
                <a:latin typeface="Berlin Sans FB Demi" panose="020E0802020502020306" pitchFamily="34" charset="0"/>
              </a:rPr>
              <a:t>TEMA DA AULA: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344784F-6CAC-49FB-883B-F4EE01B0B216}"/>
              </a:ext>
            </a:extLst>
          </p:cNvPr>
          <p:cNvSpPr txBox="1"/>
          <p:nvPr/>
        </p:nvSpPr>
        <p:spPr>
          <a:xfrm>
            <a:off x="1146210" y="1612481"/>
            <a:ext cx="601657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800" dirty="0">
                <a:ln w="149225">
                  <a:gradFill>
                    <a:gsLst>
                      <a:gs pos="0">
                        <a:srgbClr val="7B2AFF"/>
                      </a:gs>
                      <a:gs pos="37000">
                        <a:srgbClr val="7A28FF"/>
                      </a:gs>
                      <a:gs pos="70000">
                        <a:srgbClr val="7692FC"/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chemeClr val="bg1"/>
                </a:solidFill>
                <a:effectLst>
                  <a:glow rad="228600">
                    <a:srgbClr val="7825FF">
                      <a:alpha val="40000"/>
                    </a:srgbClr>
                  </a:glow>
                </a:effectLst>
                <a:latin typeface="Berlin Sans FB Demi" panose="020E0802020502020306" pitchFamily="34" charset="0"/>
              </a:rPr>
              <a:t>ARTE VISUAL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010BD6B-DB4D-4352-A2A4-77409F8F4845}"/>
              </a:ext>
            </a:extLst>
          </p:cNvPr>
          <p:cNvSpPr txBox="1"/>
          <p:nvPr/>
        </p:nvSpPr>
        <p:spPr>
          <a:xfrm>
            <a:off x="1028447" y="1639395"/>
            <a:ext cx="62521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800" dirty="0">
                <a:ln w="149225">
                  <a:noFill/>
                </a:ln>
                <a:solidFill>
                  <a:schemeClr val="bg1"/>
                </a:solidFill>
                <a:latin typeface="Berlin Sans FB Demi" panose="020E0802020502020306" pitchFamily="34" charset="0"/>
              </a:rPr>
              <a:t>ARTE VISUAL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9EDD29AE-9D7D-4BED-A6BA-10EA822728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03" y="5818909"/>
            <a:ext cx="1440636" cy="8035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8" descr="Resultado de imagem para artes visuais png">
            <a:extLst>
              <a:ext uri="{FF2B5EF4-FFF2-40B4-BE49-F238E27FC236}">
                <a16:creationId xmlns:a16="http://schemas.microsoft.com/office/drawing/2014/main" id="{E2789757-5539-470C-BCF0-1F2AE5B39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310" y="1745704"/>
            <a:ext cx="4206427" cy="42064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66317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1CA9F369-6B9E-41A3-B91C-4CEF037F0D94}"/>
              </a:ext>
            </a:extLst>
          </p:cNvPr>
          <p:cNvSpPr/>
          <p:nvPr/>
        </p:nvSpPr>
        <p:spPr>
          <a:xfrm>
            <a:off x="326897" y="261257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D5FC85ED-D252-4400-84BE-CE6C5BD09F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8" descr="Resultado de imagem para artes visuais png">
            <a:extLst>
              <a:ext uri="{FF2B5EF4-FFF2-40B4-BE49-F238E27FC236}">
                <a16:creationId xmlns:a16="http://schemas.microsoft.com/office/drawing/2014/main" id="{2C0B34AF-B21A-4C15-843E-392E8524D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56" y="404417"/>
            <a:ext cx="1156982" cy="1156982"/>
          </a:xfrm>
          <a:prstGeom prst="rect">
            <a:avLst/>
          </a:prstGeom>
          <a:noFill/>
          <a:effectLst>
            <a:glow rad="254000">
              <a:srgbClr val="243F8D">
                <a:alpha val="60000"/>
              </a:srgbClr>
            </a:glo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7341" y="458055"/>
            <a:ext cx="2449403" cy="30480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6633" y="3942857"/>
            <a:ext cx="3261917" cy="2217084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013" y="2237210"/>
            <a:ext cx="3886441" cy="2914831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1813" y="471025"/>
            <a:ext cx="3909900" cy="2729821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9646" y="960088"/>
            <a:ext cx="2154724" cy="1026973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00267" y="3365022"/>
            <a:ext cx="2729821" cy="2729821"/>
          </a:xfrm>
          <a:prstGeom prst="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AADBEF82-F3B0-4477-82C4-4FCF251B61CE}"/>
              </a:ext>
            </a:extLst>
          </p:cNvPr>
          <p:cNvSpPr txBox="1"/>
          <p:nvPr/>
        </p:nvSpPr>
        <p:spPr>
          <a:xfrm>
            <a:off x="4990571" y="6259020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Imagens da Internet</a:t>
            </a:r>
          </a:p>
        </p:txBody>
      </p:sp>
    </p:spTree>
    <p:extLst>
      <p:ext uri="{BB962C8B-B14F-4D97-AF65-F5344CB8AC3E}">
        <p14:creationId xmlns:p14="http://schemas.microsoft.com/office/powerpoint/2010/main" val="232769916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4DA8C4E5-723D-4B15-AF87-68C7A26483D3}"/>
              </a:ext>
            </a:extLst>
          </p:cNvPr>
          <p:cNvSpPr/>
          <p:nvPr/>
        </p:nvSpPr>
        <p:spPr>
          <a:xfrm>
            <a:off x="326900" y="231311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A5B8C81-0D1B-4151-9658-465768EBB5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199" y="1830752"/>
            <a:ext cx="10515600" cy="4351338"/>
          </a:xfrm>
        </p:spPr>
        <p:txBody>
          <a:bodyPr/>
          <a:lstStyle/>
          <a:p>
            <a:pPr algn="ctr"/>
            <a:r>
              <a:rPr lang="pt-BR" dirty="0"/>
              <a:t>DESENHO</a:t>
            </a:r>
          </a:p>
          <a:p>
            <a:pPr algn="ctr"/>
            <a:r>
              <a:rPr lang="pt-BR" dirty="0"/>
              <a:t>PINTURA</a:t>
            </a:r>
          </a:p>
          <a:p>
            <a:pPr algn="ctr"/>
            <a:r>
              <a:rPr lang="pt-BR" dirty="0"/>
              <a:t>GRAVURAS</a:t>
            </a:r>
          </a:p>
          <a:p>
            <a:pPr algn="ctr"/>
            <a:r>
              <a:rPr lang="pt-BR" dirty="0"/>
              <a:t>ESCULTURA</a:t>
            </a:r>
          </a:p>
          <a:p>
            <a:pPr algn="ctr"/>
            <a:r>
              <a:rPr lang="pt-BR" dirty="0"/>
              <a:t>CINEMA</a:t>
            </a:r>
          </a:p>
          <a:p>
            <a:pPr algn="ctr"/>
            <a:r>
              <a:rPr lang="pt-BR" dirty="0"/>
              <a:t>ARQUITETURA</a:t>
            </a:r>
          </a:p>
          <a:p>
            <a:pPr algn="ctr"/>
            <a:r>
              <a:rPr lang="pt-BR" dirty="0"/>
              <a:t>MODA</a:t>
            </a:r>
          </a:p>
          <a:p>
            <a:pPr algn="ctr"/>
            <a:r>
              <a:rPr lang="pt-BR" dirty="0"/>
              <a:t>ETC.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8124435-9CEE-45E0-A8BB-A6F280480DA9}"/>
              </a:ext>
            </a:extLst>
          </p:cNvPr>
          <p:cNvSpPr txBox="1"/>
          <p:nvPr/>
        </p:nvSpPr>
        <p:spPr>
          <a:xfrm>
            <a:off x="3739425" y="753422"/>
            <a:ext cx="47131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ln w="139700" cap="rnd">
                  <a:gradFill>
                    <a:gsLst>
                      <a:gs pos="0">
                        <a:srgbClr val="7B2AFF"/>
                      </a:gs>
                      <a:gs pos="38000">
                        <a:srgbClr val="7692FC"/>
                      </a:gs>
                      <a:gs pos="67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A28FF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srgbClr val="7825FF"/>
                    </a:gs>
                    <a:gs pos="25000">
                      <a:srgbClr val="9450FF"/>
                    </a:gs>
                    <a:gs pos="100000">
                      <a:srgbClr val="7825FF"/>
                    </a:gs>
                    <a:gs pos="85000">
                      <a:srgbClr val="9452FF"/>
                    </a:gs>
                    <a:gs pos="60000">
                      <a:srgbClr val="7692FC"/>
                    </a:gs>
                  </a:gsLst>
                  <a:lin ang="10800000" scaled="1"/>
                  <a:tileRect/>
                </a:gradFill>
                <a:latin typeface="Berlin Sans FB Demi" panose="020E0802020502020306" pitchFamily="34" charset="0"/>
              </a:rPr>
              <a:t>ARTES VISUAIS</a:t>
            </a:r>
          </a:p>
        </p:txBody>
      </p:sp>
      <p:pic>
        <p:nvPicPr>
          <p:cNvPr id="11" name="Picture 8" descr="Resultado de imagem para artes visuais png">
            <a:extLst>
              <a:ext uri="{FF2B5EF4-FFF2-40B4-BE49-F238E27FC236}">
                <a16:creationId xmlns:a16="http://schemas.microsoft.com/office/drawing/2014/main" id="{1803998B-156E-4339-898B-4B622987A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56" y="404417"/>
            <a:ext cx="1156982" cy="1156982"/>
          </a:xfrm>
          <a:prstGeom prst="rect">
            <a:avLst/>
          </a:prstGeom>
          <a:noFill/>
          <a:effectLst>
            <a:glow rad="254000">
              <a:srgbClr val="243F8D">
                <a:alpha val="60000"/>
              </a:srgbClr>
            </a:glow>
          </a:effec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1749FD72-6693-48A0-8400-4DB431E9C185}"/>
              </a:ext>
            </a:extLst>
          </p:cNvPr>
          <p:cNvSpPr txBox="1"/>
          <p:nvPr/>
        </p:nvSpPr>
        <p:spPr>
          <a:xfrm>
            <a:off x="3739425" y="753422"/>
            <a:ext cx="47131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ln w="139700" cap="rnd">
                  <a:noFill/>
                </a:ln>
                <a:solidFill>
                  <a:schemeClr val="bg1"/>
                </a:solidFill>
                <a:latin typeface="Berlin Sans FB Demi" panose="020E0802020502020306" pitchFamily="34" charset="0"/>
              </a:rPr>
              <a:t>ARTES VISUAIS</a:t>
            </a:r>
          </a:p>
        </p:txBody>
      </p:sp>
    </p:spTree>
    <p:extLst>
      <p:ext uri="{BB962C8B-B14F-4D97-AF65-F5344CB8AC3E}">
        <p14:creationId xmlns:p14="http://schemas.microsoft.com/office/powerpoint/2010/main" val="2140805413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5B4C16AD-82CB-4013-B40F-1A592D466FAC}"/>
              </a:ext>
            </a:extLst>
          </p:cNvPr>
          <p:cNvSpPr/>
          <p:nvPr/>
        </p:nvSpPr>
        <p:spPr>
          <a:xfrm>
            <a:off x="326900" y="231311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5E930995-71D0-4060-B5F4-9FECD6F955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9FFA0432-1657-45DD-9FFB-381A4E43E6B8}"/>
              </a:ext>
            </a:extLst>
          </p:cNvPr>
          <p:cNvSpPr txBox="1"/>
          <p:nvPr/>
        </p:nvSpPr>
        <p:spPr>
          <a:xfrm>
            <a:off x="4990569" y="6098402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Imagens da Internet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4601" y="1599441"/>
            <a:ext cx="3026461" cy="304677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8759" y="1687302"/>
            <a:ext cx="4454477" cy="287105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0137" y="1599441"/>
            <a:ext cx="3037297" cy="295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77659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C9140385-1E85-42F9-B42D-FE62FFE79051}"/>
              </a:ext>
            </a:extLst>
          </p:cNvPr>
          <p:cNvSpPr/>
          <p:nvPr/>
        </p:nvSpPr>
        <p:spPr>
          <a:xfrm>
            <a:off x="326900" y="231311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FAB13ED-34E5-423B-9FD3-E677A45ECE26}"/>
              </a:ext>
            </a:extLst>
          </p:cNvPr>
          <p:cNvSpPr txBox="1"/>
          <p:nvPr/>
        </p:nvSpPr>
        <p:spPr>
          <a:xfrm rot="16200000">
            <a:off x="9699061" y="3565010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Imagem da Internet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C25BFC4-4DC1-478D-B008-7061C4F3FE52}"/>
              </a:ext>
            </a:extLst>
          </p:cNvPr>
          <p:cNvSpPr txBox="1"/>
          <p:nvPr/>
        </p:nvSpPr>
        <p:spPr>
          <a:xfrm>
            <a:off x="1749299" y="336791"/>
            <a:ext cx="86934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>
                <a:ln w="139700" cap="rnd">
                  <a:gradFill>
                    <a:gsLst>
                      <a:gs pos="0">
                        <a:srgbClr val="7B2AFF"/>
                      </a:gs>
                      <a:gs pos="38000">
                        <a:srgbClr val="7692FC"/>
                      </a:gs>
                      <a:gs pos="67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A28FF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srgbClr val="7825FF"/>
                    </a:gs>
                    <a:gs pos="25000">
                      <a:srgbClr val="9450FF"/>
                    </a:gs>
                    <a:gs pos="100000">
                      <a:srgbClr val="7825FF"/>
                    </a:gs>
                    <a:gs pos="85000">
                      <a:srgbClr val="9452FF"/>
                    </a:gs>
                    <a:gs pos="60000">
                      <a:srgbClr val="7692FC"/>
                    </a:gs>
                  </a:gsLst>
                  <a:lin ang="108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Surgiu na Inglaterra e Estados Unidos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AA2C481-7A80-4D87-AA47-3B44CB24DCC3}"/>
              </a:ext>
            </a:extLst>
          </p:cNvPr>
          <p:cNvSpPr txBox="1"/>
          <p:nvPr/>
        </p:nvSpPr>
        <p:spPr>
          <a:xfrm>
            <a:off x="1749299" y="333783"/>
            <a:ext cx="86934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>
                <a:ln w="139700" cap="rnd">
                  <a:noFill/>
                </a:ln>
                <a:solidFill>
                  <a:schemeClr val="bg1"/>
                </a:solidFill>
                <a:latin typeface="Berlin Sans FB Demi" panose="020E0802020502020306" pitchFamily="34" charset="0"/>
              </a:rPr>
              <a:t>Surgiu na Inglaterra e Estados Unidos</a:t>
            </a:r>
          </a:p>
        </p:txBody>
      </p:sp>
      <p:pic>
        <p:nvPicPr>
          <p:cNvPr id="1026" name="Picture 2" descr="Resultado de imagem para mapa mundi">
            <a:extLst>
              <a:ext uri="{FF2B5EF4-FFF2-40B4-BE49-F238E27FC236}">
                <a16:creationId xmlns:a16="http://schemas.microsoft.com/office/drawing/2014/main" id="{42D1BA9A-8DBE-4D65-B08E-2A57E69334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5" t="14296" b="4866"/>
          <a:stretch/>
        </p:blipFill>
        <p:spPr bwMode="auto">
          <a:xfrm>
            <a:off x="1541398" y="1147149"/>
            <a:ext cx="910920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9955A0E-025D-4311-A100-0DAF3A67F3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1347221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400</Words>
  <Application>Microsoft Office PowerPoint</Application>
  <PresentationFormat>Widescreen</PresentationFormat>
  <Paragraphs>105</Paragraphs>
  <Slides>28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34" baseType="lpstr">
      <vt:lpstr>a Autobus Omnibus</vt:lpstr>
      <vt:lpstr>Arial</vt:lpstr>
      <vt:lpstr>Berlin Sans FB Demi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Andy Warhol                                      (1928-1987)         </vt:lpstr>
      <vt:lpstr>Apresentação do PowerPoint</vt:lpstr>
      <vt:lpstr>Roy Lichtenstein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</dc:title>
  <dc:creator>usuario</dc:creator>
  <cp:lastModifiedBy>feeribas .</cp:lastModifiedBy>
  <cp:revision>29</cp:revision>
  <dcterms:created xsi:type="dcterms:W3CDTF">2021-02-18T11:54:43Z</dcterms:created>
  <dcterms:modified xsi:type="dcterms:W3CDTF">2021-02-23T09:58:59Z</dcterms:modified>
</cp:coreProperties>
</file>