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91" r:id="rId3"/>
    <p:sldId id="300" r:id="rId4"/>
    <p:sldId id="256" r:id="rId5"/>
    <p:sldId id="292" r:id="rId6"/>
    <p:sldId id="279" r:id="rId7"/>
    <p:sldId id="258" r:id="rId8"/>
    <p:sldId id="259" r:id="rId9"/>
    <p:sldId id="260" r:id="rId10"/>
    <p:sldId id="262" r:id="rId11"/>
    <p:sldId id="263" r:id="rId12"/>
    <p:sldId id="267" r:id="rId13"/>
    <p:sldId id="265" r:id="rId14"/>
    <p:sldId id="266" r:id="rId15"/>
    <p:sldId id="268" r:id="rId16"/>
    <p:sldId id="269" r:id="rId17"/>
    <p:sldId id="272" r:id="rId18"/>
    <p:sldId id="276" r:id="rId19"/>
    <p:sldId id="280" r:id="rId20"/>
    <p:sldId id="303" r:id="rId21"/>
    <p:sldId id="301" r:id="rId22"/>
    <p:sldId id="304" r:id="rId23"/>
    <p:sldId id="294" r:id="rId24"/>
    <p:sldId id="275" r:id="rId25"/>
    <p:sldId id="299" r:id="rId26"/>
    <p:sldId id="302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4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574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122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487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487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387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190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56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6868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4425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139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574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838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9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E8A284C-BE2A-4D30-959D-A5CC4F098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238442"/>
              </p:ext>
            </p:extLst>
          </p:nvPr>
        </p:nvGraphicFramePr>
        <p:xfrm>
          <a:off x="1310986" y="774123"/>
          <a:ext cx="9570028" cy="5309754"/>
        </p:xfrm>
        <a:graphic>
          <a:graphicData uri="http://schemas.openxmlformats.org/drawingml/2006/table">
            <a:tbl>
              <a:tblPr firstRow="1" firstCol="1" bandRow="1"/>
              <a:tblGrid>
                <a:gridCol w="4687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2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9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Primeira exibição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4º ANO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ARTE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UNIDADE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AULA: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PROFESSORA: Cistina </a:t>
                      </a:r>
                      <a:r>
                        <a:rPr lang="pt-BR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Donasolo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Segunda exibição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4º ANO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ARTE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UNIDADE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AULA: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PROFESSORA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Cistina </a:t>
                      </a:r>
                      <a:r>
                        <a:rPr lang="pt-BR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Donasolo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34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4C75556-EC35-494B-A931-245A54FC819F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4C9D29A-CE3F-4856-9498-579569A60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1AA3B47B-DD8B-4721-B6D3-C424076E7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06" y="637582"/>
            <a:ext cx="6044785" cy="51998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>
                <a:latin typeface="Berlin Sans FB Demi" panose="020E0802020502020306" pitchFamily="34" charset="0"/>
              </a:rPr>
              <a:t>POLLOCK</a:t>
            </a:r>
          </a:p>
        </p:txBody>
      </p:sp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id="{A5D58BB0-28D0-45F0-838A-57ADE0505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207" y="1157571"/>
            <a:ext cx="6044785" cy="34245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9C0B9B2-B420-4776-995E-734FEE274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006" y="3053321"/>
            <a:ext cx="5372100" cy="305752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79E3C28-6187-4003-BD21-D9C28B7CCB8A}"/>
              </a:ext>
            </a:extLst>
          </p:cNvPr>
          <p:cNvSpPr txBox="1"/>
          <p:nvPr/>
        </p:nvSpPr>
        <p:spPr>
          <a:xfrm>
            <a:off x="4990571" y="615086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352705707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37138BF-4CCF-4742-A388-0E5CD6DC82B7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46FFB67-A9E6-4F91-A19F-D2E965E5A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45F69948-CC93-4ADB-AECA-669E6B86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2157"/>
            <a:ext cx="10515600" cy="1006475"/>
          </a:xfrm>
        </p:spPr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             PABLO PICASSO (1881–1973)</a:t>
            </a:r>
          </a:p>
        </p:txBody>
      </p:sp>
      <p:pic>
        <p:nvPicPr>
          <p:cNvPr id="13" name="Espaço Reservado para Conteúdo 3">
            <a:extLst>
              <a:ext uri="{FF2B5EF4-FFF2-40B4-BE49-F238E27FC236}">
                <a16:creationId xmlns:a16="http://schemas.microsoft.com/office/drawing/2014/main" id="{C51E9429-DE90-4F1A-B84A-510ED2C5C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81082" y="1468632"/>
            <a:ext cx="5244353" cy="471849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480EAEE-F7A1-455F-8DC2-FC2E5ABCBC87}"/>
              </a:ext>
            </a:extLst>
          </p:cNvPr>
          <p:cNvSpPr txBox="1"/>
          <p:nvPr/>
        </p:nvSpPr>
        <p:spPr>
          <a:xfrm>
            <a:off x="4990569" y="6190358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113190743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FE37647-79BE-4C15-ADBD-EBC25C1B433D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7FF39D-3161-4662-9FB8-2BD60CC73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D2F3F9C4-584F-489D-9E0D-AD0928BC5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3177" y="1459960"/>
            <a:ext cx="6665646" cy="465851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B50C53-2E34-4108-AFBC-37C2BF0AD891}"/>
              </a:ext>
            </a:extLst>
          </p:cNvPr>
          <p:cNvSpPr txBox="1"/>
          <p:nvPr/>
        </p:nvSpPr>
        <p:spPr>
          <a:xfrm>
            <a:off x="3448479" y="383971"/>
            <a:ext cx="5295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PABLO PICASSO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512C4B1-09E3-4863-B795-26F222700CAE}"/>
              </a:ext>
            </a:extLst>
          </p:cNvPr>
          <p:cNvSpPr txBox="1"/>
          <p:nvPr/>
        </p:nvSpPr>
        <p:spPr>
          <a:xfrm>
            <a:off x="3448478" y="383971"/>
            <a:ext cx="5295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PABLO PICASSO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32B2FDE-CF90-41F5-95CC-41A5255A7641}"/>
              </a:ext>
            </a:extLst>
          </p:cNvPr>
          <p:cNvSpPr txBox="1"/>
          <p:nvPr/>
        </p:nvSpPr>
        <p:spPr>
          <a:xfrm>
            <a:off x="4990571" y="615086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3963234597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3D24338-2B67-4031-8DB1-2333ED5AA4A5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24F480E-A9E2-4711-A3DC-503A2B8F2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F2A77168-39A5-4C3F-BEC7-456D129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45726"/>
            <a:ext cx="10515600" cy="284484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pt-BR" sz="4000" dirty="0"/>
              <a:t>SURGIU NO SÉCULO XX (1907) NA FRANÇA. 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pt-BR" sz="4000" dirty="0"/>
              <a:t>OS ARTISTAS QUERIAM UMA NOVA LINGUAGEM.</a:t>
            </a:r>
          </a:p>
          <a:p>
            <a:pPr marL="0" indent="0" algn="ctr">
              <a:lnSpc>
                <a:spcPct val="170000"/>
              </a:lnSpc>
              <a:buNone/>
            </a:pPr>
            <a:endParaRPr lang="pt-BR" sz="40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0B5F357-17F9-4B5C-86A3-0AF0CC84BCDD}"/>
              </a:ext>
            </a:extLst>
          </p:cNvPr>
          <p:cNvSpPr txBox="1"/>
          <p:nvPr/>
        </p:nvSpPr>
        <p:spPr>
          <a:xfrm>
            <a:off x="4541729" y="1083245"/>
            <a:ext cx="3108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CUBISMO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5EF526-0C5E-4623-A105-61D11FADF3B2}"/>
              </a:ext>
            </a:extLst>
          </p:cNvPr>
          <p:cNvSpPr txBox="1"/>
          <p:nvPr/>
        </p:nvSpPr>
        <p:spPr>
          <a:xfrm>
            <a:off x="4541729" y="1083245"/>
            <a:ext cx="3108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CUBISMO</a:t>
            </a:r>
          </a:p>
        </p:txBody>
      </p:sp>
    </p:spTree>
    <p:extLst>
      <p:ext uri="{BB962C8B-B14F-4D97-AF65-F5344CB8AC3E}">
        <p14:creationId xmlns:p14="http://schemas.microsoft.com/office/powerpoint/2010/main" val="170735612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033FE72-9C23-49E0-94EC-4ED220275E1B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57E3778-CA87-4414-AF68-A8972AA51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Espaço Reservado para Conteúdo 3">
            <a:extLst>
              <a:ext uri="{FF2B5EF4-FFF2-40B4-BE49-F238E27FC236}">
                <a16:creationId xmlns:a16="http://schemas.microsoft.com/office/drawing/2014/main" id="{3D84979D-DE8E-4B28-89CD-09504BA97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9706" y="1253331"/>
            <a:ext cx="3250449" cy="435133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5C906F2-16F8-4798-9CED-8D69F4E5B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748" y="1253330"/>
            <a:ext cx="3576442" cy="43513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E9A55B1-43D1-4305-8804-515C34BC7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055" y="1253331"/>
            <a:ext cx="3187793" cy="435133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BF74070-73AB-4F94-A61F-760392E12138}"/>
              </a:ext>
            </a:extLst>
          </p:cNvPr>
          <p:cNvSpPr txBox="1"/>
          <p:nvPr/>
        </p:nvSpPr>
        <p:spPr>
          <a:xfrm>
            <a:off x="4990571" y="615086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121181254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C784408-32DD-41A3-9EC2-C42988827011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6029DC9-C0CD-47E0-B5DF-57B92E9FB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E98AFD5-59D6-4387-9295-33B67CE6D1B7}"/>
              </a:ext>
            </a:extLst>
          </p:cNvPr>
          <p:cNvSpPr txBox="1"/>
          <p:nvPr/>
        </p:nvSpPr>
        <p:spPr>
          <a:xfrm>
            <a:off x="912668" y="1348270"/>
            <a:ext cx="10366662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dirty="0"/>
              <a:t>Uso de formas geométricas;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dirty="0"/>
              <a:t>Linhas retas;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dirty="0"/>
              <a:t>Fragmentação das formas e distorção da realidade;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dirty="0"/>
              <a:t>Representação das figuras em vários planos;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dirty="0"/>
              <a:t>As figuras parecem esculturas.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31B234B-D7AF-4C8E-9B7C-7F207A28D7F8}"/>
              </a:ext>
            </a:extLst>
          </p:cNvPr>
          <p:cNvSpPr txBox="1"/>
          <p:nvPr/>
        </p:nvSpPr>
        <p:spPr>
          <a:xfrm>
            <a:off x="1730060" y="424940"/>
            <a:ext cx="8731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Características do Cubismo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4CC1947-3946-4F75-AA84-3952FB357A90}"/>
              </a:ext>
            </a:extLst>
          </p:cNvPr>
          <p:cNvSpPr txBox="1"/>
          <p:nvPr/>
        </p:nvSpPr>
        <p:spPr>
          <a:xfrm>
            <a:off x="1730060" y="424940"/>
            <a:ext cx="8731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Características do Cubismo</a:t>
            </a:r>
          </a:p>
        </p:txBody>
      </p:sp>
    </p:spTree>
    <p:extLst>
      <p:ext uri="{BB962C8B-B14F-4D97-AF65-F5344CB8AC3E}">
        <p14:creationId xmlns:p14="http://schemas.microsoft.com/office/powerpoint/2010/main" val="238930952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52FFA03-A770-4E3E-8E87-46AE1418CD8F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E61CE0C-1CDA-4150-B944-7AD4CAD29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B03AD1A-6DAB-4673-9FEB-9A891E5C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3065"/>
            <a:ext cx="10515600" cy="68782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latin typeface="Berlin Sans FB Demi" panose="020E0802020502020306" pitchFamily="34" charset="0"/>
              </a:rPr>
              <a:t>MENINAS</a:t>
            </a:r>
          </a:p>
        </p:txBody>
      </p:sp>
      <p:pic>
        <p:nvPicPr>
          <p:cNvPr id="12" name="Espaço Reservado para Conteúdo 3">
            <a:extLst>
              <a:ext uri="{FF2B5EF4-FFF2-40B4-BE49-F238E27FC236}">
                <a16:creationId xmlns:a16="http://schemas.microsoft.com/office/drawing/2014/main" id="{2043E952-9BAF-4DA6-8FD6-898DC3335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42419" y="1230885"/>
            <a:ext cx="3907162" cy="500116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4D52E72-783C-4211-8AAC-8B471A0056AE}"/>
              </a:ext>
            </a:extLst>
          </p:cNvPr>
          <p:cNvSpPr txBox="1"/>
          <p:nvPr/>
        </p:nvSpPr>
        <p:spPr>
          <a:xfrm>
            <a:off x="4990569" y="621280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152001305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EA653FE-2E8B-47B4-AADD-F8B3571CA892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9018FBF-21F1-4720-B7E9-AF83BD2DE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18B0992-CF3E-41E4-AABF-66197AD597CD}"/>
              </a:ext>
            </a:extLst>
          </p:cNvPr>
          <p:cNvSpPr txBox="1"/>
          <p:nvPr/>
        </p:nvSpPr>
        <p:spPr>
          <a:xfrm>
            <a:off x="4990569" y="621280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166FB44-657D-4279-8680-723753C10D8C}"/>
              </a:ext>
            </a:extLst>
          </p:cNvPr>
          <p:cNvSpPr txBox="1">
            <a:spLocks/>
          </p:cNvSpPr>
          <p:nvPr/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>
                <a:latin typeface="Berlin Sans FB Demi" panose="020E0802020502020306" pitchFamily="34" charset="0"/>
              </a:rPr>
              <a:t>GEORGES BRAQUE</a:t>
            </a:r>
          </a:p>
        </p:txBody>
      </p:sp>
      <p:pic>
        <p:nvPicPr>
          <p:cNvPr id="9" name="Espaço Reservado para Conteúdo 3">
            <a:extLst>
              <a:ext uri="{FF2B5EF4-FFF2-40B4-BE49-F238E27FC236}">
                <a16:creationId xmlns:a16="http://schemas.microsoft.com/office/drawing/2014/main" id="{1DFABB8D-F459-4840-BEF1-C43ED899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975" y="1494844"/>
            <a:ext cx="4640050" cy="46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0400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DA4C723-A833-4586-9CD5-935DC827069D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F29F056-2AE0-4AC5-9C40-23AC35D0D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1FD69C6-AECC-4C52-9EC3-DBAB869F4FDA}"/>
              </a:ext>
            </a:extLst>
          </p:cNvPr>
          <p:cNvSpPr txBox="1"/>
          <p:nvPr/>
        </p:nvSpPr>
        <p:spPr>
          <a:xfrm>
            <a:off x="4869546" y="6090244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id="{D9ED53AC-979E-45CF-AFD5-E342ACE28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2769" y="1174058"/>
            <a:ext cx="4998540" cy="409154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FEFC8B0-BA8D-4E55-91E3-1C2FCD170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569" y="1174057"/>
            <a:ext cx="4856435" cy="40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49365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67ABE0E-399B-449A-9C9E-5AC439EDEA90}"/>
              </a:ext>
            </a:extLst>
          </p:cNvPr>
          <p:cNvSpPr/>
          <p:nvPr/>
        </p:nvSpPr>
        <p:spPr>
          <a:xfrm>
            <a:off x="326900" y="1609445"/>
            <a:ext cx="11538199" cy="4567518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CF3500C-E731-45FD-99D0-19FA9D7DD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472D064-0548-4276-9DBC-5FE633AE5DCA}"/>
              </a:ext>
            </a:extLst>
          </p:cNvPr>
          <p:cNvSpPr txBox="1"/>
          <p:nvPr/>
        </p:nvSpPr>
        <p:spPr>
          <a:xfrm>
            <a:off x="4990569" y="566257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9E18D7BD-16D5-4155-A4BA-39A5EE7F5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/>
              <a:t>FIGURATIVO É UMA FORMA DE ARTE QUE REPRESENTA DE FORMA REAL OS DESENHOS, AS PINTURAS, OS OBJETOS, AS PESSOAS, ETC.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7DD57EC-301A-4C36-BB32-1EF3801EF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48" y="2855209"/>
            <a:ext cx="3311996" cy="260508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2AAFD48-CE91-4ED5-B486-FACCC35CC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420" y="2855209"/>
            <a:ext cx="2457467" cy="260508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B64E93A-9901-429B-90A6-4114A0F82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244" y="2855209"/>
            <a:ext cx="5210176" cy="260508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57CEBAD-73A6-4958-9D1F-0B6257944B72}"/>
              </a:ext>
            </a:extLst>
          </p:cNvPr>
          <p:cNvSpPr txBox="1"/>
          <p:nvPr/>
        </p:nvSpPr>
        <p:spPr>
          <a:xfrm>
            <a:off x="2770369" y="524898"/>
            <a:ext cx="6651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Formas Figurativas</a:t>
            </a:r>
          </a:p>
        </p:txBody>
      </p:sp>
    </p:spTree>
    <p:extLst>
      <p:ext uri="{BB962C8B-B14F-4D97-AF65-F5344CB8AC3E}">
        <p14:creationId xmlns:p14="http://schemas.microsoft.com/office/powerpoint/2010/main" val="74388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D572B793-ED44-4165-97A7-1BC5D1A10123}"/>
              </a:ext>
            </a:extLst>
          </p:cNvPr>
          <p:cNvSpPr txBox="1"/>
          <p:nvPr/>
        </p:nvSpPr>
        <p:spPr>
          <a:xfrm>
            <a:off x="1068021" y="900546"/>
            <a:ext cx="10055958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0" dirty="0">
                <a:ln w="250825">
                  <a:solidFill>
                    <a:schemeClr val="bg1"/>
                  </a:solidFill>
                </a:ln>
                <a:solidFill>
                  <a:srgbClr val="B12235"/>
                </a:solidFill>
                <a:latin typeface="a Autobus Omnibus" panose="02000503000000000000" pitchFamily="50" charset="0"/>
              </a:rPr>
              <a:t>A</a:t>
            </a:r>
            <a:r>
              <a:rPr lang="pt-BR" sz="25000" dirty="0">
                <a:ln w="250825">
                  <a:solidFill>
                    <a:schemeClr val="bg1"/>
                  </a:solidFill>
                </a:ln>
                <a:solidFill>
                  <a:srgbClr val="E9A319"/>
                </a:solidFill>
                <a:latin typeface="a Autobus Omnibus" panose="02000503000000000000" pitchFamily="50" charset="0"/>
              </a:rPr>
              <a:t>R</a:t>
            </a:r>
            <a:r>
              <a:rPr lang="pt-BR" sz="25000" dirty="0">
                <a:ln w="250825">
                  <a:solidFill>
                    <a:schemeClr val="bg1"/>
                  </a:solidFill>
                </a:ln>
                <a:solidFill>
                  <a:srgbClr val="55ACDE"/>
                </a:solidFill>
                <a:latin typeface="a Autobus Omnibus" panose="02000503000000000000" pitchFamily="50" charset="0"/>
              </a:rPr>
              <a:t>T</a:t>
            </a:r>
            <a:r>
              <a:rPr lang="pt-BR" sz="25000" dirty="0">
                <a:ln w="250825">
                  <a:solidFill>
                    <a:schemeClr val="bg1"/>
                  </a:solidFill>
                </a:ln>
                <a:solidFill>
                  <a:srgbClr val="9D388F"/>
                </a:solidFill>
                <a:latin typeface="a Autobus Omnibus" panose="02000503000000000000" pitchFamily="50" charset="0"/>
              </a:rPr>
              <a:t>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0619C5-051D-40AF-9854-86FE7F0A7294}"/>
              </a:ext>
            </a:extLst>
          </p:cNvPr>
          <p:cNvSpPr txBox="1"/>
          <p:nvPr/>
        </p:nvSpPr>
        <p:spPr>
          <a:xfrm>
            <a:off x="1068021" y="900546"/>
            <a:ext cx="10055958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0" dirty="0">
                <a:solidFill>
                  <a:srgbClr val="B12235"/>
                </a:solidFill>
                <a:latin typeface="a Autobus Omnibus" panose="02000503000000000000" pitchFamily="50" charset="0"/>
              </a:rPr>
              <a:t>A</a:t>
            </a:r>
            <a:r>
              <a:rPr lang="pt-BR" sz="25000" dirty="0">
                <a:solidFill>
                  <a:srgbClr val="E9A319"/>
                </a:solidFill>
                <a:latin typeface="a Autobus Omnibus" panose="02000503000000000000" pitchFamily="50" charset="0"/>
              </a:rPr>
              <a:t>R</a:t>
            </a:r>
            <a:r>
              <a:rPr lang="pt-BR" sz="25000" dirty="0">
                <a:solidFill>
                  <a:srgbClr val="55ACDE"/>
                </a:solidFill>
                <a:latin typeface="a Autobus Omnibus" panose="02000503000000000000" pitchFamily="50" charset="0"/>
              </a:rPr>
              <a:t>T</a:t>
            </a:r>
            <a:r>
              <a:rPr lang="pt-BR" sz="25000" dirty="0">
                <a:solidFill>
                  <a:srgbClr val="9D388F"/>
                </a:solidFill>
                <a:latin typeface="a Autobus Omnibus" panose="02000503000000000000" pitchFamily="50" charset="0"/>
              </a:rPr>
              <a:t>E</a:t>
            </a:r>
          </a:p>
        </p:txBody>
      </p:sp>
      <p:pic>
        <p:nvPicPr>
          <p:cNvPr id="6" name="Picture 12" descr="Resultado de imagem para música png">
            <a:extLst>
              <a:ext uri="{FF2B5EF4-FFF2-40B4-BE49-F238E27FC236}">
                <a16:creationId xmlns:a16="http://schemas.microsoft.com/office/drawing/2014/main" id="{C06FA078-DACF-4424-9491-6DBEA241B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173" y="4320922"/>
            <a:ext cx="1144500" cy="1260000"/>
          </a:xfrm>
          <a:prstGeom prst="rect">
            <a:avLst/>
          </a:prstGeom>
          <a:noFill/>
        </p:spPr>
      </p:pic>
      <p:pic>
        <p:nvPicPr>
          <p:cNvPr id="7" name="Picture 10" descr="Resultado de imagem para máscara de teatro png">
            <a:extLst>
              <a:ext uri="{FF2B5EF4-FFF2-40B4-BE49-F238E27FC236}">
                <a16:creationId xmlns:a16="http://schemas.microsoft.com/office/drawing/2014/main" id="{E69B2C3A-DF2A-494F-9A82-3A05E4446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28" y="4320922"/>
            <a:ext cx="1260000" cy="1260000"/>
          </a:xfrm>
          <a:prstGeom prst="rect">
            <a:avLst/>
          </a:prstGeom>
          <a:noFill/>
        </p:spPr>
      </p:pic>
      <p:pic>
        <p:nvPicPr>
          <p:cNvPr id="8" name="Picture 2" descr="Free música dança PNG with Transparent Background">
            <a:extLst>
              <a:ext uri="{FF2B5EF4-FFF2-40B4-BE49-F238E27FC236}">
                <a16:creationId xmlns:a16="http://schemas.microsoft.com/office/drawing/2014/main" id="{574DEEAB-B442-43EC-B344-2B9D1F1CC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18" y="4320922"/>
            <a:ext cx="1477728" cy="1260000"/>
          </a:xfrm>
          <a:prstGeom prst="rect">
            <a:avLst/>
          </a:prstGeom>
          <a:noFill/>
        </p:spPr>
      </p:pic>
      <p:pic>
        <p:nvPicPr>
          <p:cNvPr id="9" name="Picture 8" descr="Resultado de imagem para artes visuais png">
            <a:extLst>
              <a:ext uri="{FF2B5EF4-FFF2-40B4-BE49-F238E27FC236}">
                <a16:creationId xmlns:a16="http://schemas.microsoft.com/office/drawing/2014/main" id="{B1664AC9-7CC8-4AB6-9E29-9BC4B380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83" y="4320922"/>
            <a:ext cx="1260000" cy="1260000"/>
          </a:xfrm>
          <a:prstGeom prst="rect">
            <a:avLst/>
          </a:prstGeom>
          <a:noFill/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A52F74D-CB11-4491-B73A-E06EB6F156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5" y="5580922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58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67ABE0E-399B-449A-9C9E-5AC439EDEA90}"/>
              </a:ext>
            </a:extLst>
          </p:cNvPr>
          <p:cNvSpPr/>
          <p:nvPr/>
        </p:nvSpPr>
        <p:spPr>
          <a:xfrm>
            <a:off x="326900" y="1609445"/>
            <a:ext cx="11538199" cy="4567518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472D064-0548-4276-9DBC-5FE633AE5DCA}"/>
              </a:ext>
            </a:extLst>
          </p:cNvPr>
          <p:cNvSpPr txBox="1"/>
          <p:nvPr/>
        </p:nvSpPr>
        <p:spPr>
          <a:xfrm>
            <a:off x="4990568" y="6248099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9E18D7BD-16D5-4155-A4BA-39A5EE7F5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47" y="1825625"/>
            <a:ext cx="10979639" cy="4351338"/>
          </a:xfrm>
        </p:spPr>
        <p:txBody>
          <a:bodyPr>
            <a:normAutofit/>
          </a:bodyPr>
          <a:lstStyle/>
          <a:p>
            <a:r>
              <a:rPr lang="pt-BR" sz="2400" dirty="0"/>
              <a:t>SÃO AS FORMAS QUE NÃO REPRESENTAM A REALIDADE;</a:t>
            </a:r>
          </a:p>
          <a:p>
            <a:r>
              <a:rPr lang="pt-BR" sz="2400" dirty="0"/>
              <a:t>USAM CORES, LINHAS E SUPERFÍCIES PARA COMPOR A REALIDADE DA OBRA.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57CEBAD-73A6-4958-9D1F-0B6257944B72}"/>
              </a:ext>
            </a:extLst>
          </p:cNvPr>
          <p:cNvSpPr txBox="1"/>
          <p:nvPr/>
        </p:nvSpPr>
        <p:spPr>
          <a:xfrm>
            <a:off x="2770369" y="524898"/>
            <a:ext cx="6651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Formas Abstratas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FA1A842-080A-462A-BA0B-81DB8111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54" y="2826064"/>
            <a:ext cx="3940800" cy="306506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2449D2F-8A0E-4FE4-AA0D-959A646D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354" y="2826064"/>
            <a:ext cx="5414407" cy="30650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CF3500C-E731-45FD-99D0-19FA9D7DD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98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sultado de imagem para pingo de tinta png">
            <a:extLst>
              <a:ext uri="{FF2B5EF4-FFF2-40B4-BE49-F238E27FC236}">
                <a16:creationId xmlns:a16="http://schemas.microsoft.com/office/drawing/2014/main" id="{341CDED1-C8E9-4110-B5AB-43D727568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10129" r="5466" b="10129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CD38282-0184-43E1-9B67-0CBA0F21645F}"/>
              </a:ext>
            </a:extLst>
          </p:cNvPr>
          <p:cNvSpPr txBox="1"/>
          <p:nvPr/>
        </p:nvSpPr>
        <p:spPr>
          <a:xfrm>
            <a:off x="2928614" y="1649495"/>
            <a:ext cx="63347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dirty="0">
                <a:ln w="168275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glow rad="228600">
                    <a:schemeClr val="bg1">
                      <a:alpha val="86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Mão na massa!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902DBF-984E-4F25-8C03-DB99E79821EA}"/>
              </a:ext>
            </a:extLst>
          </p:cNvPr>
          <p:cNvSpPr txBox="1"/>
          <p:nvPr/>
        </p:nvSpPr>
        <p:spPr>
          <a:xfrm>
            <a:off x="2747968" y="2083260"/>
            <a:ext cx="18473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3800" dirty="0">
              <a:solidFill>
                <a:srgbClr val="243F8D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BB5584B-0F51-43F0-B4CF-BAA51BCFD532}"/>
              </a:ext>
            </a:extLst>
          </p:cNvPr>
          <p:cNvSpPr txBox="1"/>
          <p:nvPr/>
        </p:nvSpPr>
        <p:spPr>
          <a:xfrm>
            <a:off x="2928614" y="1649495"/>
            <a:ext cx="63347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dirty="0">
                <a:ln w="168275">
                  <a:noFill/>
                </a:ln>
                <a:solidFill>
                  <a:srgbClr val="243F8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Mão na massa!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376FB50-66EE-4AFF-AB85-E488D0A6D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21" y="365760"/>
            <a:ext cx="2732555" cy="1524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335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origami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A812A73-283F-4960-ADD6-C39C9A9FF6F0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7EE01F-683B-4758-97B8-690513312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6D895BB-9063-42BA-A067-B5369A8B2177}"/>
              </a:ext>
            </a:extLst>
          </p:cNvPr>
          <p:cNvSpPr txBox="1"/>
          <p:nvPr/>
        </p:nvSpPr>
        <p:spPr>
          <a:xfrm>
            <a:off x="1730061" y="424940"/>
            <a:ext cx="8023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Para a atividade, vamos precisar de: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936C3B6-B628-4D3A-84BB-5F720E2BA6CF}"/>
              </a:ext>
            </a:extLst>
          </p:cNvPr>
          <p:cNvSpPr txBox="1"/>
          <p:nvPr/>
        </p:nvSpPr>
        <p:spPr>
          <a:xfrm>
            <a:off x="1730061" y="424940"/>
            <a:ext cx="8023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Para a atividade, vamos precisar de:</a:t>
            </a:r>
          </a:p>
        </p:txBody>
      </p:sp>
      <p:pic>
        <p:nvPicPr>
          <p:cNvPr id="1026" name="Picture 2" descr="Free lápis PNG with Transparent Background">
            <a:extLst>
              <a:ext uri="{FF2B5EF4-FFF2-40B4-BE49-F238E27FC236}">
                <a16:creationId xmlns:a16="http://schemas.microsoft.com/office/drawing/2014/main" id="{0A3D1633-0AC5-4AA7-A4C9-850C3FA5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6135">
            <a:off x="7391024" y="2260665"/>
            <a:ext cx="1477775" cy="14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B31E6F2-F0A9-4CCE-8EC9-0BADBDA48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120" y="2116938"/>
            <a:ext cx="6643255" cy="328302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3200" dirty="0">
                <a:latin typeface="Berlin Sans FB Demi" panose="020E0802020502020306" pitchFamily="34" charset="0"/>
              </a:rPr>
              <a:t>LÁPIS;</a:t>
            </a:r>
          </a:p>
          <a:p>
            <a:pPr>
              <a:lnSpc>
                <a:spcPct val="200000"/>
              </a:lnSpc>
            </a:pPr>
            <a:r>
              <a:rPr lang="pt-BR" sz="3200" dirty="0">
                <a:latin typeface="Berlin Sans FB Demi" panose="020E0802020502020306" pitchFamily="34" charset="0"/>
              </a:rPr>
              <a:t>FOLHA BRANCA;</a:t>
            </a:r>
          </a:p>
          <a:p>
            <a:pPr>
              <a:lnSpc>
                <a:spcPct val="200000"/>
              </a:lnSpc>
            </a:pPr>
            <a:r>
              <a:rPr lang="pt-BR" sz="3200" dirty="0">
                <a:latin typeface="Berlin Sans FB Demi" panose="020E0802020502020306" pitchFamily="34" charset="0"/>
              </a:rPr>
              <a:t>LÁPIS DE COR OU GIZ DE CERA.</a:t>
            </a:r>
          </a:p>
        </p:txBody>
      </p:sp>
      <p:pic>
        <p:nvPicPr>
          <p:cNvPr id="1028" name="Picture 4" descr="Lápis De Cor Colorido - Gráfico vetorial grátis no Pixabay">
            <a:extLst>
              <a:ext uri="{FF2B5EF4-FFF2-40B4-BE49-F238E27FC236}">
                <a16:creationId xmlns:a16="http://schemas.microsoft.com/office/drawing/2014/main" id="{4D737A64-F3AF-44D0-8749-43A985596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233" y="3976255"/>
            <a:ext cx="3904114" cy="259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 desenhos incríveis feitos com giz de cera - Blog Costa Atacado">
            <a:extLst>
              <a:ext uri="{FF2B5EF4-FFF2-40B4-BE49-F238E27FC236}">
                <a16:creationId xmlns:a16="http://schemas.microsoft.com/office/drawing/2014/main" id="{C33D70F9-3DDE-4AD9-869D-49236BFD4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4"/>
          <a:stretch/>
        </p:blipFill>
        <p:spPr bwMode="auto">
          <a:xfrm rot="10800000">
            <a:off x="8752858" y="1523135"/>
            <a:ext cx="3112241" cy="2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50456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54DB872-722B-4336-A26D-348D1A856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CD38282-0184-43E1-9B67-0CBA0F21645F}"/>
              </a:ext>
            </a:extLst>
          </p:cNvPr>
          <p:cNvSpPr txBox="1"/>
          <p:nvPr/>
        </p:nvSpPr>
        <p:spPr>
          <a:xfrm>
            <a:off x="2747968" y="2321004"/>
            <a:ext cx="66960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ln w="228600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glow rad="228600">
                    <a:schemeClr val="bg1">
                      <a:alpha val="86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TAREFA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902DBF-984E-4F25-8C03-DB99E79821EA}"/>
              </a:ext>
            </a:extLst>
          </p:cNvPr>
          <p:cNvSpPr txBox="1"/>
          <p:nvPr/>
        </p:nvSpPr>
        <p:spPr>
          <a:xfrm>
            <a:off x="2747968" y="2373511"/>
            <a:ext cx="66960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solidFill>
                  <a:srgbClr val="243F8D"/>
                </a:solidFill>
                <a:latin typeface="Berlin Sans FB Demi" panose="020E0802020502020306" pitchFamily="34" charset="0"/>
              </a:rPr>
              <a:t>TAREFA</a:t>
            </a:r>
          </a:p>
        </p:txBody>
      </p:sp>
    </p:spTree>
    <p:extLst>
      <p:ext uri="{BB962C8B-B14F-4D97-AF65-F5344CB8AC3E}">
        <p14:creationId xmlns:p14="http://schemas.microsoft.com/office/powerpoint/2010/main" val="205965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A812A73-283F-4960-ADD6-C39C9A9FF6F0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7EE01F-683B-4758-97B8-690513312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5A6E6BA-B484-4097-8A12-201987176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52" t="20593" r="20682" b="6240"/>
          <a:stretch/>
        </p:blipFill>
        <p:spPr>
          <a:xfrm>
            <a:off x="1891146" y="563609"/>
            <a:ext cx="8409708" cy="5730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54530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45B0FCF-81C6-4E80-B48A-8B68247811B5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8AA9EE1-F690-451B-8057-5B31734D6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Resultado de imagem para GIF POSITIVO">
            <a:extLst>
              <a:ext uri="{FF2B5EF4-FFF2-40B4-BE49-F238E27FC236}">
                <a16:creationId xmlns:a16="http://schemas.microsoft.com/office/drawing/2014/main" id="{E5002A74-7EE2-47ED-810E-EC019904EC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459" y="1589743"/>
            <a:ext cx="830998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81F32EC-44EC-4022-878B-8D1CF2E49A05}"/>
              </a:ext>
            </a:extLst>
          </p:cNvPr>
          <p:cNvSpPr txBox="1"/>
          <p:nvPr/>
        </p:nvSpPr>
        <p:spPr>
          <a:xfrm>
            <a:off x="1453543" y="584478"/>
            <a:ext cx="928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Alcançamos os objetivos da aula?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0A7E72-F64E-400C-A436-8F010E2311A5}"/>
              </a:ext>
            </a:extLst>
          </p:cNvPr>
          <p:cNvSpPr txBox="1"/>
          <p:nvPr/>
        </p:nvSpPr>
        <p:spPr>
          <a:xfrm>
            <a:off x="1453543" y="584478"/>
            <a:ext cx="11538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Alcançamos os objetivos da aula?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401477E-512F-4BD8-90E0-058D1137798C}"/>
              </a:ext>
            </a:extLst>
          </p:cNvPr>
          <p:cNvSpPr/>
          <p:nvPr/>
        </p:nvSpPr>
        <p:spPr>
          <a:xfrm>
            <a:off x="1134555" y="1591684"/>
            <a:ext cx="10184609" cy="4263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Conhecemos/relembramos o que é </a:t>
            </a:r>
            <a:r>
              <a:rPr lang="pt-BR" sz="3200" b="1" dirty="0"/>
              <a:t>Arte Visual</a:t>
            </a:r>
            <a:r>
              <a:rPr lang="pt-BR" sz="3200" dirty="0"/>
              <a:t>?</a:t>
            </a:r>
          </a:p>
          <a:p>
            <a:pPr algn="just">
              <a:lnSpc>
                <a:spcPct val="150000"/>
              </a:lnSpc>
            </a:pPr>
            <a:endParaRPr lang="pt-BR" sz="2800" dirty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Conhecemos o </a:t>
            </a:r>
            <a:r>
              <a:rPr lang="pt-BR" sz="3200" b="1" dirty="0"/>
              <a:t>Movimento Cubista</a:t>
            </a:r>
            <a:r>
              <a:rPr lang="pt-BR" sz="3200" dirty="0"/>
              <a:t>?</a:t>
            </a:r>
          </a:p>
          <a:p>
            <a:pPr algn="just">
              <a:lnSpc>
                <a:spcPct val="150000"/>
              </a:lnSpc>
            </a:pPr>
            <a:endParaRPr lang="pt-BR" sz="2800" dirty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Diferenciamos as </a:t>
            </a:r>
            <a:r>
              <a:rPr lang="pt-BR" sz="3200" b="1" dirty="0"/>
              <a:t>formas</a:t>
            </a:r>
            <a:r>
              <a:rPr lang="pt-BR" sz="3200" dirty="0"/>
              <a:t> visuais </a:t>
            </a:r>
            <a:r>
              <a:rPr lang="pt-BR" sz="3200" b="1" dirty="0"/>
              <a:t>figurativas</a:t>
            </a:r>
            <a:r>
              <a:rPr lang="pt-BR" sz="3200" dirty="0"/>
              <a:t> das </a:t>
            </a:r>
            <a:r>
              <a:rPr lang="pt-BR" sz="3200" b="1" dirty="0"/>
              <a:t>abstratas</a:t>
            </a:r>
            <a:r>
              <a:rPr lang="pt-BR" sz="3200" dirty="0"/>
              <a:t>?</a:t>
            </a:r>
          </a:p>
        </p:txBody>
      </p:sp>
      <p:pic>
        <p:nvPicPr>
          <p:cNvPr id="15" name="Picture 2" descr="Resultado de imagem para GIF POSITIVO">
            <a:extLst>
              <a:ext uri="{FF2B5EF4-FFF2-40B4-BE49-F238E27FC236}">
                <a16:creationId xmlns:a16="http://schemas.microsoft.com/office/drawing/2014/main" id="{7A6D92A4-AFF5-4932-87DA-938152421F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56" y="3013501"/>
            <a:ext cx="830998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sultado de imagem para GIF POSITIVO">
            <a:extLst>
              <a:ext uri="{FF2B5EF4-FFF2-40B4-BE49-F238E27FC236}">
                <a16:creationId xmlns:a16="http://schemas.microsoft.com/office/drawing/2014/main" id="{C2CF54FA-8D0A-4E40-AB1B-A1A09D3957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75" y="5024033"/>
            <a:ext cx="830998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711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BBC0991-667C-4079-8D77-AC220629C661}"/>
              </a:ext>
            </a:extLst>
          </p:cNvPr>
          <p:cNvSpPr txBox="1"/>
          <p:nvPr/>
        </p:nvSpPr>
        <p:spPr>
          <a:xfrm>
            <a:off x="1286633" y="1834860"/>
            <a:ext cx="9618733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 </a:t>
            </a:r>
            <a:r>
              <a:rPr lang="pt-BR" sz="8000" b="1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ARTE</a:t>
            </a:r>
            <a:r>
              <a:rPr lang="pt-BR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É A MAIS </a:t>
            </a:r>
            <a:r>
              <a:rPr lang="pt-BR" sz="7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BELA EXPRESSÃO </a:t>
            </a:r>
            <a:r>
              <a:rPr lang="pt-BR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DA HUMANIDADE!</a:t>
            </a:r>
            <a:endParaRPr lang="pt-BR" sz="13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5DBA00A-C407-4ED8-9B4A-55C27375B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51" y="402336"/>
            <a:ext cx="2529498" cy="1410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2" descr="Resultado de imagem para música png">
            <a:extLst>
              <a:ext uri="{FF2B5EF4-FFF2-40B4-BE49-F238E27FC236}">
                <a16:creationId xmlns:a16="http://schemas.microsoft.com/office/drawing/2014/main" id="{6A8D194F-1C4C-42AD-83C1-EC63DE39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0" y="4518219"/>
            <a:ext cx="1635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0" descr="Resultado de imagem para máscara de teatro png">
            <a:extLst>
              <a:ext uri="{FF2B5EF4-FFF2-40B4-BE49-F238E27FC236}">
                <a16:creationId xmlns:a16="http://schemas.microsoft.com/office/drawing/2014/main" id="{9BE9C351-D831-46C1-9974-021DF5034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299" y="402336"/>
            <a:ext cx="18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Free música dança PNG with Transparent Background">
            <a:extLst>
              <a:ext uri="{FF2B5EF4-FFF2-40B4-BE49-F238E27FC236}">
                <a16:creationId xmlns:a16="http://schemas.microsoft.com/office/drawing/2014/main" id="{B3DB2B51-23C0-4DCD-9CAB-EF7E1E841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259" y="4518219"/>
            <a:ext cx="211104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8" descr="Resultado de imagem para artes visuais png">
            <a:extLst>
              <a:ext uri="{FF2B5EF4-FFF2-40B4-BE49-F238E27FC236}">
                <a16:creationId xmlns:a16="http://schemas.microsoft.com/office/drawing/2014/main" id="{2E9F13AA-CB32-4252-A7F8-9599F59D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38" y="402336"/>
            <a:ext cx="18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26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D3EBC75-8D93-4B74-BC98-CE4053BB88A8}"/>
              </a:ext>
            </a:extLst>
          </p:cNvPr>
          <p:cNvSpPr/>
          <p:nvPr/>
        </p:nvSpPr>
        <p:spPr>
          <a:xfrm>
            <a:off x="326899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F5E538-C890-4085-9712-64D46D1EEA09}"/>
              </a:ext>
            </a:extLst>
          </p:cNvPr>
          <p:cNvSpPr txBox="1"/>
          <p:nvPr/>
        </p:nvSpPr>
        <p:spPr>
          <a:xfrm>
            <a:off x="3494968" y="620825"/>
            <a:ext cx="5202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Objetivos da aula: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98D8EEA-4C4A-4B56-AC53-606B9E8389E8}"/>
              </a:ext>
            </a:extLst>
          </p:cNvPr>
          <p:cNvSpPr txBox="1"/>
          <p:nvPr/>
        </p:nvSpPr>
        <p:spPr>
          <a:xfrm>
            <a:off x="3494968" y="620825"/>
            <a:ext cx="5202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Berlin Sans FB Demi" panose="020E0802020502020306" pitchFamily="34" charset="0"/>
              </a:rPr>
              <a:t>Objetivos da aula: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93FBE2C-D978-49F3-BD88-028F31B9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BA36854-F4D8-4B82-A36F-F33B9F42A505}"/>
              </a:ext>
            </a:extLst>
          </p:cNvPr>
          <p:cNvSpPr/>
          <p:nvPr/>
        </p:nvSpPr>
        <p:spPr>
          <a:xfrm>
            <a:off x="927493" y="1811390"/>
            <a:ext cx="10337009" cy="3524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Conhecer/relembrar o que é </a:t>
            </a:r>
            <a:r>
              <a:rPr lang="pt-BR" sz="3200" b="1" dirty="0"/>
              <a:t>Arte Visual</a:t>
            </a:r>
            <a:r>
              <a:rPr lang="pt-BR" sz="3200" dirty="0"/>
              <a:t>;</a:t>
            </a:r>
          </a:p>
          <a:p>
            <a:pPr algn="just">
              <a:lnSpc>
                <a:spcPct val="150000"/>
              </a:lnSpc>
            </a:pPr>
            <a:endParaRPr lang="pt-BR" sz="2800" dirty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Conhecer o </a:t>
            </a:r>
            <a:r>
              <a:rPr lang="pt-BR" sz="3200" b="1" dirty="0"/>
              <a:t>Movimento</a:t>
            </a:r>
            <a:r>
              <a:rPr lang="pt-BR" sz="3200" dirty="0"/>
              <a:t> </a:t>
            </a:r>
            <a:r>
              <a:rPr lang="pt-BR" sz="3200" b="1" dirty="0"/>
              <a:t>Cubista</a:t>
            </a:r>
            <a:r>
              <a:rPr lang="pt-BR" sz="3200" dirty="0"/>
              <a:t>;</a:t>
            </a:r>
          </a:p>
          <a:p>
            <a:pPr algn="just">
              <a:lnSpc>
                <a:spcPct val="150000"/>
              </a:lnSpc>
            </a:pPr>
            <a:endParaRPr lang="pt-BR" sz="2800" dirty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Diferenciar as </a:t>
            </a:r>
            <a:r>
              <a:rPr lang="pt-BR" sz="3200" b="1" dirty="0"/>
              <a:t>formas</a:t>
            </a:r>
            <a:r>
              <a:rPr lang="pt-BR" sz="3200" dirty="0"/>
              <a:t> visuais </a:t>
            </a:r>
            <a:r>
              <a:rPr lang="pt-BR" sz="3200" b="1" dirty="0"/>
              <a:t>figurativas</a:t>
            </a:r>
            <a:r>
              <a:rPr lang="pt-BR" sz="3200" dirty="0"/>
              <a:t> das </a:t>
            </a:r>
            <a:r>
              <a:rPr lang="pt-BR" sz="3200" b="1" dirty="0"/>
              <a:t>abstratas</a:t>
            </a:r>
            <a:r>
              <a:rPr lang="pt-BR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789191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21F8FFB-5F1B-43D9-AABB-A70DE7315C31}"/>
              </a:ext>
            </a:extLst>
          </p:cNvPr>
          <p:cNvSpPr/>
          <p:nvPr/>
        </p:nvSpPr>
        <p:spPr>
          <a:xfrm>
            <a:off x="326901" y="1565564"/>
            <a:ext cx="11538199" cy="4849091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24544" y="1747953"/>
            <a:ext cx="8243455" cy="3281247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pt-BR" sz="4000" b="1" dirty="0"/>
              <a:t>ARTES CÊNICAS (TEATRO)</a:t>
            </a:r>
          </a:p>
          <a:p>
            <a:pPr algn="l">
              <a:lnSpc>
                <a:spcPct val="200000"/>
              </a:lnSpc>
            </a:pPr>
            <a:r>
              <a:rPr lang="pt-BR" sz="4000" b="1" dirty="0"/>
              <a:t>MÚSICA</a:t>
            </a:r>
          </a:p>
          <a:p>
            <a:pPr algn="l">
              <a:lnSpc>
                <a:spcPct val="200000"/>
              </a:lnSpc>
            </a:pPr>
            <a:r>
              <a:rPr lang="pt-BR" sz="4000" b="1" dirty="0"/>
              <a:t>DANÇA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1B393F7-83DC-4217-B7A9-D14EB2897744}"/>
              </a:ext>
            </a:extLst>
          </p:cNvPr>
          <p:cNvSpPr txBox="1"/>
          <p:nvPr/>
        </p:nvSpPr>
        <p:spPr>
          <a:xfrm>
            <a:off x="1847081" y="454106"/>
            <a:ext cx="849783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Diferentes linguagens da Arte: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4FB781-2AF0-4FB3-9236-C467ABB75AE7}"/>
              </a:ext>
            </a:extLst>
          </p:cNvPr>
          <p:cNvSpPr txBox="1"/>
          <p:nvPr/>
        </p:nvSpPr>
        <p:spPr>
          <a:xfrm>
            <a:off x="1847080" y="454105"/>
            <a:ext cx="8497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Berlin Sans FB Demi" panose="020E0802020502020306" pitchFamily="34" charset="0"/>
              </a:rPr>
              <a:t>Diferentes linguagens da Arte: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6343F9B-4C90-4797-83DE-84150D3D5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2" descr="Resultado de imagem para música png">
            <a:extLst>
              <a:ext uri="{FF2B5EF4-FFF2-40B4-BE49-F238E27FC236}">
                <a16:creationId xmlns:a16="http://schemas.microsoft.com/office/drawing/2014/main" id="{41339740-1B49-4647-B724-8EACC843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72" y="3364360"/>
            <a:ext cx="920021" cy="1012867"/>
          </a:xfrm>
          <a:prstGeom prst="rect">
            <a:avLst/>
          </a:prstGeom>
          <a:noFill/>
        </p:spPr>
      </p:pic>
      <p:pic>
        <p:nvPicPr>
          <p:cNvPr id="11" name="Picture 10" descr="Resultado de imagem para máscara de teatro png">
            <a:extLst>
              <a:ext uri="{FF2B5EF4-FFF2-40B4-BE49-F238E27FC236}">
                <a16:creationId xmlns:a16="http://schemas.microsoft.com/office/drawing/2014/main" id="{7979FFB8-DF41-42EA-A0C1-6D96F613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280" y="1999339"/>
            <a:ext cx="1011600" cy="1011600"/>
          </a:xfrm>
          <a:prstGeom prst="rect">
            <a:avLst/>
          </a:prstGeom>
          <a:noFill/>
        </p:spPr>
      </p:pic>
      <p:pic>
        <p:nvPicPr>
          <p:cNvPr id="12" name="Picture 2" descr="Free música dança PNG with Transparent Background">
            <a:extLst>
              <a:ext uri="{FF2B5EF4-FFF2-40B4-BE49-F238E27FC236}">
                <a16:creationId xmlns:a16="http://schemas.microsoft.com/office/drawing/2014/main" id="{F5F1BC76-81D4-4C26-82C7-1A47993D7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78" y="4786636"/>
            <a:ext cx="1186404" cy="101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682158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70C0C18-1C72-42AF-AF96-E59CC07B62D5}"/>
              </a:ext>
            </a:extLst>
          </p:cNvPr>
          <p:cNvSpPr txBox="1"/>
          <p:nvPr/>
        </p:nvSpPr>
        <p:spPr>
          <a:xfrm>
            <a:off x="3166352" y="730041"/>
            <a:ext cx="5859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ln w="57150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TEMA DA AULA: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CCDC52-D527-4BC7-8E41-81F23C89EC44}"/>
              </a:ext>
            </a:extLst>
          </p:cNvPr>
          <p:cNvSpPr txBox="1"/>
          <p:nvPr/>
        </p:nvSpPr>
        <p:spPr>
          <a:xfrm>
            <a:off x="3166352" y="730042"/>
            <a:ext cx="5859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gradFill flip="none" rotWithShape="1">
                  <a:gsLst>
                    <a:gs pos="0">
                      <a:srgbClr val="7A28FF"/>
                    </a:gs>
                    <a:gs pos="50000">
                      <a:srgbClr val="7A28FF"/>
                    </a:gs>
                    <a:gs pos="100000">
                      <a:srgbClr val="7692FC"/>
                    </a:gs>
                  </a:gsLst>
                  <a:lin ang="5400000" scaled="1"/>
                  <a:tileRect/>
                </a:gradFill>
                <a:latin typeface="Berlin Sans FB Demi" panose="020E0802020502020306" pitchFamily="34" charset="0"/>
              </a:rPr>
              <a:t>TEMA DA AULA: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344784F-6CAC-49FB-883B-F4EE01B0B216}"/>
              </a:ext>
            </a:extLst>
          </p:cNvPr>
          <p:cNvSpPr txBox="1"/>
          <p:nvPr/>
        </p:nvSpPr>
        <p:spPr>
          <a:xfrm>
            <a:off x="1146210" y="1612481"/>
            <a:ext cx="60165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dirty="0">
                <a:ln w="149225">
                  <a:gradFill>
                    <a:gsLst>
                      <a:gs pos="0">
                        <a:srgbClr val="7B2AFF"/>
                      </a:gs>
                      <a:gs pos="37000">
                        <a:srgbClr val="7A28FF"/>
                      </a:gs>
                      <a:gs pos="70000">
                        <a:srgbClr val="7692FC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effectLst>
                  <a:glow rad="228600">
                    <a:srgbClr val="7825FF">
                      <a:alpha val="40000"/>
                    </a:srgbClr>
                  </a:glow>
                </a:effectLst>
                <a:latin typeface="Berlin Sans FB Demi" panose="020E0802020502020306" pitchFamily="34" charset="0"/>
              </a:rPr>
              <a:t>ARTE VISUAL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10BD6B-DB4D-4352-A2A4-77409F8F4845}"/>
              </a:ext>
            </a:extLst>
          </p:cNvPr>
          <p:cNvSpPr txBox="1"/>
          <p:nvPr/>
        </p:nvSpPr>
        <p:spPr>
          <a:xfrm>
            <a:off x="1028447" y="1639395"/>
            <a:ext cx="62521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dirty="0">
                <a:ln w="149225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ARTE VISUAL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EDD29AE-9D7D-4BED-A6BA-10EA82272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3" y="5818909"/>
            <a:ext cx="1440636" cy="803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8" descr="Resultado de imagem para artes visuais png">
            <a:extLst>
              <a:ext uri="{FF2B5EF4-FFF2-40B4-BE49-F238E27FC236}">
                <a16:creationId xmlns:a16="http://schemas.microsoft.com/office/drawing/2014/main" id="{E2789757-5539-470C-BCF0-1F2AE5B39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10" y="1745704"/>
            <a:ext cx="4206427" cy="42064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631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1CA9F369-6B9E-41A3-B91C-4CEF037F0D94}"/>
              </a:ext>
            </a:extLst>
          </p:cNvPr>
          <p:cNvSpPr/>
          <p:nvPr/>
        </p:nvSpPr>
        <p:spPr>
          <a:xfrm>
            <a:off x="326897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D5FC85ED-D252-4400-84BE-CE6C5BD09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8" descr="Resultado de imagem para artes visuais png">
            <a:extLst>
              <a:ext uri="{FF2B5EF4-FFF2-40B4-BE49-F238E27FC236}">
                <a16:creationId xmlns:a16="http://schemas.microsoft.com/office/drawing/2014/main" id="{2C0B34AF-B21A-4C15-843E-392E8524D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6" y="404417"/>
            <a:ext cx="1156982" cy="1156982"/>
          </a:xfrm>
          <a:prstGeom prst="rect">
            <a:avLst/>
          </a:prstGeom>
          <a:noFill/>
          <a:effectLst>
            <a:glow rad="254000">
              <a:srgbClr val="243F8D">
                <a:alpha val="60000"/>
              </a:srgbClr>
            </a:glo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341" y="458055"/>
            <a:ext cx="2449403" cy="304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6633" y="3942857"/>
            <a:ext cx="3261917" cy="221708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013" y="2237210"/>
            <a:ext cx="3886441" cy="291483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1813" y="471025"/>
            <a:ext cx="3909900" cy="272982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646" y="960088"/>
            <a:ext cx="2154724" cy="102697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0267" y="3365022"/>
            <a:ext cx="2729821" cy="2729821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AADBEF82-F3B0-4477-82C4-4FCF251B61CE}"/>
              </a:ext>
            </a:extLst>
          </p:cNvPr>
          <p:cNvSpPr txBox="1"/>
          <p:nvPr/>
        </p:nvSpPr>
        <p:spPr>
          <a:xfrm>
            <a:off x="4990571" y="6259020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232769916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DA8C4E5-723D-4B15-AF87-68C7A26483D3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5B8C81-0D1B-4151-9658-465768EBB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830752"/>
            <a:ext cx="10515600" cy="4351338"/>
          </a:xfrm>
        </p:spPr>
        <p:txBody>
          <a:bodyPr/>
          <a:lstStyle/>
          <a:p>
            <a:pPr algn="ctr"/>
            <a:r>
              <a:rPr lang="pt-BR" dirty="0"/>
              <a:t>DESENHO</a:t>
            </a:r>
          </a:p>
          <a:p>
            <a:pPr algn="ctr"/>
            <a:r>
              <a:rPr lang="pt-BR" dirty="0"/>
              <a:t>PINTURA</a:t>
            </a:r>
          </a:p>
          <a:p>
            <a:pPr algn="ctr"/>
            <a:r>
              <a:rPr lang="pt-BR" dirty="0"/>
              <a:t>GRAVURAS</a:t>
            </a:r>
          </a:p>
          <a:p>
            <a:pPr algn="ctr"/>
            <a:r>
              <a:rPr lang="pt-BR" dirty="0"/>
              <a:t>ESCULTURA</a:t>
            </a:r>
          </a:p>
          <a:p>
            <a:pPr algn="ctr"/>
            <a:r>
              <a:rPr lang="pt-BR" dirty="0"/>
              <a:t>CINEMA</a:t>
            </a:r>
          </a:p>
          <a:p>
            <a:pPr algn="ctr"/>
            <a:r>
              <a:rPr lang="pt-BR" dirty="0"/>
              <a:t>ARQUITETURA</a:t>
            </a:r>
          </a:p>
          <a:p>
            <a:pPr algn="ctr"/>
            <a:r>
              <a:rPr lang="pt-BR" dirty="0"/>
              <a:t>MODA</a:t>
            </a:r>
          </a:p>
          <a:p>
            <a:pPr algn="ctr"/>
            <a:r>
              <a:rPr lang="pt-BR" dirty="0"/>
              <a:t>ETC.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8124435-9CEE-45E0-A8BB-A6F280480DA9}"/>
              </a:ext>
            </a:extLst>
          </p:cNvPr>
          <p:cNvSpPr txBox="1"/>
          <p:nvPr/>
        </p:nvSpPr>
        <p:spPr>
          <a:xfrm>
            <a:off x="3739425" y="753422"/>
            <a:ext cx="4713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ARTES VISUAIS</a:t>
            </a:r>
          </a:p>
        </p:txBody>
      </p:sp>
      <p:pic>
        <p:nvPicPr>
          <p:cNvPr id="11" name="Picture 8" descr="Resultado de imagem para artes visuais png">
            <a:extLst>
              <a:ext uri="{FF2B5EF4-FFF2-40B4-BE49-F238E27FC236}">
                <a16:creationId xmlns:a16="http://schemas.microsoft.com/office/drawing/2014/main" id="{1803998B-156E-4339-898B-4B622987A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6" y="404417"/>
            <a:ext cx="1156982" cy="1156982"/>
          </a:xfrm>
          <a:prstGeom prst="rect">
            <a:avLst/>
          </a:prstGeom>
          <a:noFill/>
          <a:effectLst>
            <a:glow rad="254000">
              <a:srgbClr val="243F8D">
                <a:alpha val="60000"/>
              </a:srgbClr>
            </a:glo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749FD72-6693-48A0-8400-4DB431E9C185}"/>
              </a:ext>
            </a:extLst>
          </p:cNvPr>
          <p:cNvSpPr txBox="1"/>
          <p:nvPr/>
        </p:nvSpPr>
        <p:spPr>
          <a:xfrm>
            <a:off x="3739425" y="753422"/>
            <a:ext cx="4713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ARTES VISUAIS</a:t>
            </a:r>
          </a:p>
        </p:txBody>
      </p:sp>
    </p:spTree>
    <p:extLst>
      <p:ext uri="{BB962C8B-B14F-4D97-AF65-F5344CB8AC3E}">
        <p14:creationId xmlns:p14="http://schemas.microsoft.com/office/powerpoint/2010/main" val="21408054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5B4C16AD-82CB-4013-B40F-1A592D466FAC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E930995-71D0-4060-B5F4-9FECD6F95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FFA0432-1657-45DD-9FFB-381A4E43E6B8}"/>
              </a:ext>
            </a:extLst>
          </p:cNvPr>
          <p:cNvSpPr txBox="1"/>
          <p:nvPr/>
        </p:nvSpPr>
        <p:spPr>
          <a:xfrm>
            <a:off x="4990569" y="6098402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98E6A551-DC82-4640-A23C-A1410524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473685"/>
            <a:ext cx="10515600" cy="3643083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+mn-lt"/>
              </a:rPr>
              <a:t>	A Arte passa por transformações. Com o passar do tempo novas criações, novos significados, novos materiais e diferentes maneiras de pintar.</a:t>
            </a:r>
          </a:p>
        </p:txBody>
      </p:sp>
    </p:spTree>
    <p:extLst>
      <p:ext uri="{BB962C8B-B14F-4D97-AF65-F5344CB8AC3E}">
        <p14:creationId xmlns:p14="http://schemas.microsoft.com/office/powerpoint/2010/main" val="269297765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00684A5-2BE8-44D7-A878-984165FB625D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D61EAB-7B09-4972-AAE9-7CD3CEBF5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id="{B1B9D0F7-43E5-412A-A49E-A8499574B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542" y="1209216"/>
            <a:ext cx="3534964" cy="4075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520747F-6B08-4CF9-98C1-0774F15E3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2" y="545412"/>
            <a:ext cx="2730662" cy="406631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CE634CE-E360-450E-B1E1-BB0AE3BF5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814" y="2138082"/>
            <a:ext cx="2984341" cy="41959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58328E6-15EF-4143-97D1-1474FC1E68BB}"/>
              </a:ext>
            </a:extLst>
          </p:cNvPr>
          <p:cNvSpPr txBox="1"/>
          <p:nvPr/>
        </p:nvSpPr>
        <p:spPr>
          <a:xfrm>
            <a:off x="4990571" y="615086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216951960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383</Words>
  <Application>Microsoft Office PowerPoint</Application>
  <PresentationFormat>Widescreen</PresentationFormat>
  <Paragraphs>108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 Autobus Omnibus</vt:lpstr>
      <vt:lpstr>Arial</vt:lpstr>
      <vt:lpstr>Berlin Sans FB Demi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A Arte passa por transformações. Com o passar do tempo novas criações, novos significados, novos materiais e diferentes maneiras de pintar.</vt:lpstr>
      <vt:lpstr>Apresentação do PowerPoint</vt:lpstr>
      <vt:lpstr>POLLOCK</vt:lpstr>
      <vt:lpstr>             PABLO PICASSO (1881–1973)</vt:lpstr>
      <vt:lpstr>Apresentação do PowerPoint</vt:lpstr>
      <vt:lpstr>Apresentação do PowerPoint</vt:lpstr>
      <vt:lpstr>Apresentação do PowerPoint</vt:lpstr>
      <vt:lpstr>Apresentação do PowerPoint</vt:lpstr>
      <vt:lpstr>MENINAS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</dc:title>
  <dc:creator>usuario</dc:creator>
  <cp:lastModifiedBy>feeribas .</cp:lastModifiedBy>
  <cp:revision>33</cp:revision>
  <dcterms:created xsi:type="dcterms:W3CDTF">2021-02-18T11:54:43Z</dcterms:created>
  <dcterms:modified xsi:type="dcterms:W3CDTF">2021-02-23T09:56:45Z</dcterms:modified>
</cp:coreProperties>
</file>