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4" r:id="rId2"/>
    <p:sldId id="265" r:id="rId3"/>
    <p:sldId id="267" r:id="rId4"/>
    <p:sldId id="268" r:id="rId5"/>
    <p:sldId id="257" r:id="rId6"/>
    <p:sldId id="278" r:id="rId7"/>
    <p:sldId id="263" r:id="rId8"/>
    <p:sldId id="261" r:id="rId9"/>
    <p:sldId id="283" r:id="rId10"/>
    <p:sldId id="262" r:id="rId11"/>
    <p:sldId id="284" r:id="rId12"/>
    <p:sldId id="285" r:id="rId13"/>
    <p:sldId id="279" r:id="rId14"/>
    <p:sldId id="275" r:id="rId15"/>
    <p:sldId id="276" r:id="rId16"/>
    <p:sldId id="281" r:id="rId17"/>
    <p:sldId id="266" r:id="rId18"/>
    <p:sldId id="269" r:id="rId19"/>
    <p:sldId id="280" r:id="rId20"/>
    <p:sldId id="270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23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8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82410B-6758-4939-B365-3B02CF092F02}" type="datetimeFigureOut">
              <a:rPr lang="pt-BR" smtClean="0"/>
              <a:t>21/09/2021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0AFEFF-A742-4504-9B6C-D5A3109A65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1513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AFEFF-A742-4504-9B6C-D5A3109A657A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9317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7758431-A626-4AC3-BC6D-192FA4AE5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53B4966E-5A03-4EF1-B2EA-EAFEB7F3A6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289780F8-D1CE-4FCC-B142-241B7742A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7E4D-193D-4C2E-9CFB-0C637D94E783}" type="datetimeFigureOut">
              <a:rPr lang="pt-BR" smtClean="0"/>
              <a:t>21/09/2021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A85B9429-9627-494F-B199-EC3AC6E08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09147841-9D94-4345-8AED-C90414558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E8647-7C48-4B4F-A262-35B64187BC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2531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ED7DE3D-A4BE-48B0-A6C3-5E37D6790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1939279A-14A2-4477-8402-FE694CF904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3BC441B5-00C6-47D5-8875-E8800C413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7E4D-193D-4C2E-9CFB-0C637D94E783}" type="datetimeFigureOut">
              <a:rPr lang="pt-BR" smtClean="0"/>
              <a:t>21/09/2021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6267C770-92F7-4FAC-8D81-04788143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B727188B-586B-4773-9150-23D293320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E8647-7C48-4B4F-A262-35B64187BC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1398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3792F007-06DE-4094-8B57-B164CB7E24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DCBC1643-B799-4CB7-B337-99FAD52DBD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3BF8CB5F-C65B-4EF2-8B96-301E50FFB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7E4D-193D-4C2E-9CFB-0C637D94E783}" type="datetimeFigureOut">
              <a:rPr lang="pt-BR" smtClean="0"/>
              <a:t>21/09/2021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6C9B3927-3113-464D-B53F-4CF5B6022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8697CF64-DC95-4048-A578-129D08C71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E8647-7C48-4B4F-A262-35B64187BC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412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1E859D3-E5E2-48DD-A967-3FC03ECC6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EE8AF4D4-5074-4F7D-90E2-D7B4E02F1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F3D90A57-041B-481B-A539-9F35FA162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7E4D-193D-4C2E-9CFB-0C637D94E783}" type="datetimeFigureOut">
              <a:rPr lang="pt-BR" smtClean="0"/>
              <a:t>21/09/2021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062E62E0-80A7-4531-8102-AB7A77040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49DC8785-F168-47E4-95D5-2B1BA7589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E8647-7C48-4B4F-A262-35B64187BC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2809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46BC979-01AA-4C35-B22F-48A69B72C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18C21D91-3BD2-41F8-9F0A-6DE046924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C5C7B04E-A183-48E3-A199-45D09B202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7E4D-193D-4C2E-9CFB-0C637D94E783}" type="datetimeFigureOut">
              <a:rPr lang="pt-BR" smtClean="0"/>
              <a:t>21/09/2021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DB09C4F0-9CDF-4377-A1D5-153D5777A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F65F7418-C69F-4554-B15B-C81AE2A1E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E8647-7C48-4B4F-A262-35B64187BC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8168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3638872-C793-4C50-8ADE-4F64786BC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1EE43DF-576B-4A30-8C6D-74A36A01A5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C2968E87-F5C9-4DE2-B13B-A4C2C6AE92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584FE945-DDC5-4DFF-9DB1-34D26979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7E4D-193D-4C2E-9CFB-0C637D94E783}" type="datetimeFigureOut">
              <a:rPr lang="pt-BR" smtClean="0"/>
              <a:t>21/09/2021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FEB6E069-0DFD-47FE-A336-1254AA838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EA122BD9-8972-44EA-82C2-4CBA9CE91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E8647-7C48-4B4F-A262-35B64187BC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582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D5B86D7-CC9C-417A-BD8D-FF163B6FA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F0106F24-F52D-4E21-A4E9-A418E7AEE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1BD3B40D-F1BF-456C-8D5A-57DDA59A0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D5C1DBAC-459F-4163-A2DA-E345F9ADB5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7B6E771D-ED43-44B5-954A-1797587499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E9648D8E-2E40-4C55-8C6C-7C80AF6A6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7E4D-193D-4C2E-9CFB-0C637D94E783}" type="datetimeFigureOut">
              <a:rPr lang="pt-BR" smtClean="0"/>
              <a:t>21/09/2021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CF58FFC4-A0D2-446C-833B-57387633B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9181DFB2-6FE1-4DF2-A2D1-7B3A0CC5F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E8647-7C48-4B4F-A262-35B64187BC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5329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60774D7-05CC-4B24-9096-169B73F84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293664F6-FC2A-4B6B-AAAE-D04AC35CC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7E4D-193D-4C2E-9CFB-0C637D94E783}" type="datetimeFigureOut">
              <a:rPr lang="pt-BR" smtClean="0"/>
              <a:t>21/09/2021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4A2443E5-224B-4148-8C28-CDC0F9B56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4395BA29-C09D-4807-A03C-4AF01D53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E8647-7C48-4B4F-A262-35B64187BC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0206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F423F0D0-E684-4C22-AB79-6C03A4433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7E4D-193D-4C2E-9CFB-0C637D94E783}" type="datetimeFigureOut">
              <a:rPr lang="pt-BR" smtClean="0"/>
              <a:t>21/09/2021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6BA8B29A-5334-43E5-93E0-F3536298C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AD023333-2EBB-4E00-8182-21DBDEE17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E8647-7C48-4B4F-A262-35B64187BC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4966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A85A119-7437-44E5-8727-FE9097827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6EDC8FC7-3ECA-4276-AAD3-AD89AD780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6358C375-C863-42F2-99B1-5B986BC9D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CABE37AA-B5A4-4450-84CA-D6CAA037A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7E4D-193D-4C2E-9CFB-0C637D94E783}" type="datetimeFigureOut">
              <a:rPr lang="pt-BR" smtClean="0"/>
              <a:t>21/09/2021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61935967-A5C6-41D2-860A-07DC81D48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A9E9594C-CFF8-4F7B-8FC7-56D147A32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E8647-7C48-4B4F-A262-35B64187BC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8604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C8C06A5-1811-47F2-8C56-11D0F6BB7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B76D6C9F-C6CA-401B-BC3F-E22895EC06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0FDED68E-6C57-427E-9341-316DE18FD8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098BD847-1561-4E43-AF2F-F264A01A0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7E4D-193D-4C2E-9CFB-0C637D94E783}" type="datetimeFigureOut">
              <a:rPr lang="pt-BR" smtClean="0"/>
              <a:t>21/09/2021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7D50D88B-1272-4F17-838E-93A254EBF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79D7954E-CBF1-4722-89C8-860C4255B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E8647-7C48-4B4F-A262-35B64187BC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2887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BF04B82C-A78A-4337-BEAD-ADFC7C188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5C8ECC87-C95A-4A13-9EA1-1E95B2FF7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CAF425C5-776B-4CED-A521-313E22A706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17E4D-193D-4C2E-9CFB-0C637D94E783}" type="datetimeFigureOut">
              <a:rPr lang="pt-BR" smtClean="0"/>
              <a:t>21/09/2021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F0CC825B-8B4C-4479-AA1D-E8435B15B6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69952BC5-0542-46CC-BEA3-F5552AD383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E8647-7C48-4B4F-A262-35B64187BC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36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491023"/>
              </p:ext>
            </p:extLst>
          </p:nvPr>
        </p:nvGraphicFramePr>
        <p:xfrm>
          <a:off x="1381872" y="1855948"/>
          <a:ext cx="9831559" cy="4648973"/>
        </p:xfrm>
        <a:graphic>
          <a:graphicData uri="http://schemas.openxmlformats.org/drawingml/2006/table">
            <a:tbl>
              <a:tblPr firstRow="1" firstCol="1" bandRow="1"/>
              <a:tblGrid>
                <a:gridCol w="48143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171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6489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Primeira exibição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DATA: </a:t>
                      </a:r>
                      <a:r>
                        <a:rPr lang="pt-BR" sz="20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02/03/2021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ANO: 3º ANO – </a:t>
                      </a:r>
                      <a:r>
                        <a:rPr lang="pt-BR" sz="20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AULA UNIDADE</a:t>
                      </a:r>
                      <a:r>
                        <a:rPr lang="pt-BR" sz="2000" b="1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I</a:t>
                      </a:r>
                      <a:endParaRPr lang="pt-BR" sz="20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COMPONENTE: HISTÓRIA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Nº da UNIDADE: 01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Nº da AULA: 01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NOME DO(A) PROFESSOR(A): CELMA ALVES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ISERIR VIDEO: NÃO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Segunda exibição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DATA: </a:t>
                      </a:r>
                      <a:r>
                        <a:rPr lang="pt-BR" sz="20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09/03/2021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ANO: 3º ANO – </a:t>
                      </a:r>
                      <a:r>
                        <a:rPr lang="pt-BR" sz="20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AULA UNIDADE I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COMPONENTE: HISTÓRIA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Nº da UNIDADE: 01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Nº da AULA: AULA 01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NOME DO(A) PROFESSOR(A): CELMA ALVES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ISERIR VIDEO:NÃO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70" b="100000" l="287" r="98090">
                        <a14:foregroundMark x1="31041" y1="9075" x2="83190" y2="212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3" y="204536"/>
            <a:ext cx="3031959" cy="159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333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B7F9BDB4-7564-425F-BDBB-0EA6585D8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433360" y="295904"/>
            <a:ext cx="8532331" cy="1325563"/>
          </a:xfrm>
        </p:spPr>
        <p:txBody>
          <a:bodyPr>
            <a:normAutofit/>
          </a:bodyPr>
          <a:lstStyle/>
          <a:p>
            <a:r>
              <a:rPr lang="pt-BR" dirty="0"/>
              <a:t>           </a:t>
            </a:r>
            <a:r>
              <a:rPr lang="pt-BR" sz="3600" b="1" dirty="0"/>
              <a:t>E ESSA CIDADE, VOCÊ SABE QUAL É?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3695" y="1177337"/>
            <a:ext cx="6239906" cy="415587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9425" y="1917371"/>
            <a:ext cx="6456812" cy="383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4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B7F9BDB4-7564-425F-BDBB-0EA6585D8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937705" y="922608"/>
            <a:ext cx="5178751" cy="17543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 SERÁ QUE PONTA GROSSA FOI SEMPRE ASSIM?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57D4EB06-B9BF-40ED-B1AD-2D4EDE317A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78" b="98000" l="10000" r="90000">
                        <a14:foregroundMark x1="16333" y1="88000" x2="29833" y2="96667"/>
                        <a14:foregroundMark x1="29833" y1="96667" x2="46333" y2="98889"/>
                        <a14:foregroundMark x1="46333" y1="98889" x2="56000" y2="98000"/>
                        <a14:foregroundMark x1="56000" y1="98000" x2="63333" y2="92222"/>
                        <a14:foregroundMark x1="63333" y1="92222" x2="66833" y2="92444"/>
                        <a14:foregroundMark x1="14500" y1="98222" x2="23000" y2="98000"/>
                        <a14:foregroundMark x1="23000" y1="98000" x2="32667" y2="99333"/>
                        <a14:foregroundMark x1="32667" y1="99333" x2="41500" y2="98444"/>
                        <a14:foregroundMark x1="41500" y1="98444" x2="61500" y2="99333"/>
                        <a14:foregroundMark x1="61500" y1="99333" x2="70667" y2="98000"/>
                        <a14:foregroundMark x1="70667" y1="98000" x2="72000" y2="97333"/>
                        <a14:foregroundMark x1="62072" y1="19256" x2="62000" y2="18222"/>
                        <a14:foregroundMark x1="62000" y1="18222" x2="69833" y2="14444"/>
                        <a14:foregroundMark x1="69833" y1="14444" x2="68984" y2="19256"/>
                        <a14:foregroundMark x1="56167" y1="15556" x2="56167" y2="15556"/>
                        <a14:foregroundMark x1="57667" y1="10444" x2="57667" y2="10444"/>
                        <a14:foregroundMark x1="62500" y1="5778" x2="62500" y2="5778"/>
                        <a14:foregroundMark x1="74667" y1="12667" x2="74667" y2="12667"/>
                        <a14:foregroundMark x1="77000" y1="20444" x2="77000" y2="20444"/>
                        <a14:foregroundMark x1="75000" y1="27556" x2="75000" y2="27556"/>
                        <a14:backgroundMark x1="19667" y1="48444" x2="26500" y2="70000"/>
                        <a14:backgroundMark x1="26500" y1="70000" x2="17667" y2="71333"/>
                        <a14:backgroundMark x1="17667" y1="71333" x2="16833" y2="56889"/>
                        <a14:backgroundMark x1="49833" y1="33556" x2="58833" y2="29333"/>
                        <a14:backgroundMark x1="58833" y1="29333" x2="58500" y2="51111"/>
                        <a14:backgroundMark x1="59667" y1="22000" x2="59000" y2="34444"/>
                        <a14:backgroundMark x1="59000" y1="34444" x2="67333" y2="28222"/>
                        <a14:backgroundMark x1="67333" y1="28222" x2="63833" y2="36667"/>
                        <a14:backgroundMark x1="61833" y1="23333" x2="64000" y2="29778"/>
                        <a14:backgroundMark x1="60833" y1="22444" x2="69333" y2="22444"/>
                        <a14:backgroundMark x1="69333" y1="22444" x2="60500" y2="22444"/>
                      </a14:backgroundRemoval>
                    </a14:imgEffect>
                  </a14:imgLayer>
                </a14:imgProps>
              </a:ext>
            </a:extLst>
          </a:blip>
          <a:srcRect t="22048" r="26258" b="-339"/>
          <a:stretch/>
        </p:blipFill>
        <p:spPr>
          <a:xfrm>
            <a:off x="2478636" y="2743200"/>
            <a:ext cx="4214331" cy="3355729"/>
          </a:xfrm>
          <a:prstGeom prst="rect">
            <a:avLst/>
          </a:prstGeom>
        </p:spPr>
      </p:pic>
      <p:sp>
        <p:nvSpPr>
          <p:cNvPr id="12" name="Balão de Pensamento: Nuvem 11">
            <a:extLst>
              <a:ext uri="{FF2B5EF4-FFF2-40B4-BE49-F238E27FC236}">
                <a16:creationId xmlns:a16="http://schemas.microsoft.com/office/drawing/2014/main" xmlns="" id="{21DE402C-738C-4EBF-B835-6791165ED420}"/>
              </a:ext>
            </a:extLst>
          </p:cNvPr>
          <p:cNvSpPr/>
          <p:nvPr/>
        </p:nvSpPr>
        <p:spPr>
          <a:xfrm>
            <a:off x="4049486" y="508000"/>
            <a:ext cx="6313714" cy="2583543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253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B7F9BDB4-7564-425F-BDBB-0EA6585D8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30376218-4DAC-4BA3-A248-9BA18B9F8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457" y="711200"/>
            <a:ext cx="8069943" cy="529771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63F66806-B17C-456A-9E66-849FB644E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7944" y="849087"/>
            <a:ext cx="7213600" cy="491308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80EBB299-B7E0-4712-B7F1-9943DE1AE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4684" y="1095829"/>
            <a:ext cx="6589487" cy="449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3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02516" y="260012"/>
            <a:ext cx="9586968" cy="1582427"/>
          </a:xfrm>
        </p:spPr>
        <p:txBody>
          <a:bodyPr>
            <a:noAutofit/>
          </a:bodyPr>
          <a:lstStyle/>
          <a:p>
            <a:pPr algn="ctr"/>
            <a:r>
              <a:rPr lang="pt-BR" sz="4000" b="1" dirty="0">
                <a:latin typeface="+mn-lt"/>
              </a:rPr>
              <a:t>MAS, COMO UMA CIDADE CRESCE</a:t>
            </a:r>
            <a:br>
              <a:rPr lang="pt-BR" sz="4000" b="1" dirty="0">
                <a:latin typeface="+mn-lt"/>
              </a:rPr>
            </a:br>
            <a:r>
              <a:rPr lang="pt-BR" sz="4000" b="1" dirty="0">
                <a:latin typeface="+mn-lt"/>
              </a:rPr>
              <a:t> E SE TRANSFORMA?</a:t>
            </a: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6" b="96805" l="9744" r="89776">
                        <a14:foregroundMark x1="23802" y1="6390" x2="23802" y2="6390"/>
                        <a14:foregroundMark x1="33706" y1="32428" x2="33706" y2="32428"/>
                        <a14:foregroundMark x1="49201" y1="21246" x2="59265" y2="19010"/>
                        <a14:foregroundMark x1="59585" y1="19010" x2="60383" y2="19010"/>
                        <a14:foregroundMark x1="61022" y1="19010" x2="61821" y2="19010"/>
                        <a14:foregroundMark x1="23962" y1="14058" x2="25399" y2="5591"/>
                      </a14:backgroundRemoval>
                    </a14:imgEffect>
                  </a14:imgLayer>
                </a14:imgProps>
              </a:ext>
            </a:extLst>
          </a:blip>
          <a:srcRect l="16752" r="21009"/>
          <a:stretch/>
        </p:blipFill>
        <p:spPr>
          <a:xfrm>
            <a:off x="4709626" y="1801423"/>
            <a:ext cx="2610852" cy="4381741"/>
          </a:xfrm>
          <a:prstGeom prst="rect">
            <a:avLst/>
          </a:prstGeom>
        </p:spPr>
      </p:pic>
      <p:sp>
        <p:nvSpPr>
          <p:cNvPr id="4" name="Retângulo de cantos arredondados 3"/>
          <p:cNvSpPr/>
          <p:nvPr/>
        </p:nvSpPr>
        <p:spPr>
          <a:xfrm>
            <a:off x="7791550" y="2926081"/>
            <a:ext cx="3387145" cy="12647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tx1"/>
                </a:solidFill>
              </a:rPr>
              <a:t>COM O AUMENTO DA POPULAÇÃO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7898901" y="1602270"/>
            <a:ext cx="2990583" cy="12174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tx1"/>
                </a:solidFill>
              </a:rPr>
              <a:t>COM O TRABALHO DAS PESSOAS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1220703" y="2901855"/>
            <a:ext cx="3138856" cy="12647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tx1"/>
                </a:solidFill>
              </a:rPr>
              <a:t>COM A TRANSFORMAÇÃO DA NATUREZA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884058" y="1544080"/>
            <a:ext cx="3812147" cy="1271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tx1"/>
                </a:solidFill>
              </a:rPr>
              <a:t>COM GRUPOS DE PESSOAS SE INSTALANDO NO LOCAL</a:t>
            </a: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1071338" y="4252852"/>
            <a:ext cx="3437586" cy="12437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tx1"/>
                </a:solidFill>
              </a:rPr>
              <a:t>COM AVANÇO NOS TRANPORTES E NAS COMUNICAÇÕES</a:t>
            </a:r>
          </a:p>
        </p:txBody>
      </p:sp>
      <p:sp>
        <p:nvSpPr>
          <p:cNvPr id="12" name="Retângulo de cantos arredondados 11"/>
          <p:cNvSpPr/>
          <p:nvPr/>
        </p:nvSpPr>
        <p:spPr>
          <a:xfrm>
            <a:off x="7670545" y="4483743"/>
            <a:ext cx="3500908" cy="12437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tx1"/>
                </a:solidFill>
              </a:rPr>
              <a:t>URBANIZAÇÃO</a:t>
            </a:r>
          </a:p>
        </p:txBody>
      </p:sp>
    </p:spTree>
    <p:extLst>
      <p:ext uri="{BB962C8B-B14F-4D97-AF65-F5344CB8AC3E}">
        <p14:creationId xmlns:p14="http://schemas.microsoft.com/office/powerpoint/2010/main" val="215307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  <p:bldP spid="9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866274" y="407368"/>
            <a:ext cx="103952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dirty="0"/>
              <a:t>E NO CASO DE PONTA GROSSA, QUAIS OS PRIMEIROS GRUPOS A SE INSTALAREM AQUI?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BE3782BF-1BC9-42C5-88DE-624213C82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142" y="1730807"/>
            <a:ext cx="6749715" cy="375092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8A2AC2D6-1BB5-4A60-BE89-82E636EFB8BE}"/>
              </a:ext>
            </a:extLst>
          </p:cNvPr>
          <p:cNvSpPr txBox="1"/>
          <p:nvPr/>
        </p:nvSpPr>
        <p:spPr>
          <a:xfrm>
            <a:off x="4053625" y="5108929"/>
            <a:ext cx="4084749" cy="95410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*POVOS INDÍGENAS</a:t>
            </a:r>
          </a:p>
          <a:p>
            <a:pPr algn="ctr"/>
            <a:r>
              <a:rPr lang="pt-BR" sz="2800" b="1" dirty="0"/>
              <a:t>ÍNDIOS KAINGANG</a:t>
            </a:r>
          </a:p>
        </p:txBody>
      </p:sp>
    </p:spTree>
    <p:extLst>
      <p:ext uri="{BB962C8B-B14F-4D97-AF65-F5344CB8AC3E}">
        <p14:creationId xmlns:p14="http://schemas.microsoft.com/office/powerpoint/2010/main" val="191657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5F894134-7177-4062-A67F-7A9E45FA0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6244" y="609601"/>
            <a:ext cx="7384041" cy="481103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166BCCC0-E8FE-4BF2-82A3-70B5EE436B16}"/>
              </a:ext>
            </a:extLst>
          </p:cNvPr>
          <p:cNvSpPr txBox="1"/>
          <p:nvPr/>
        </p:nvSpPr>
        <p:spPr>
          <a:xfrm>
            <a:off x="3066245" y="5425596"/>
            <a:ext cx="7303724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*FAZENDEIROS E TROPEIROS</a:t>
            </a:r>
          </a:p>
        </p:txBody>
      </p:sp>
    </p:spTree>
    <p:extLst>
      <p:ext uri="{BB962C8B-B14F-4D97-AF65-F5344CB8AC3E}">
        <p14:creationId xmlns:p14="http://schemas.microsoft.com/office/powerpoint/2010/main" val="79376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69B0F395-2E91-4BB7-978B-F287EF765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131" y="667861"/>
            <a:ext cx="8806211" cy="478654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BB033C2B-498B-4A3F-80EB-6E391C7ADCB5}"/>
              </a:ext>
            </a:extLst>
          </p:cNvPr>
          <p:cNvSpPr txBox="1"/>
          <p:nvPr/>
        </p:nvSpPr>
        <p:spPr>
          <a:xfrm>
            <a:off x="3079055" y="5176906"/>
            <a:ext cx="7068361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*AFRODESCENDENTES ESCRAVIZADOS</a:t>
            </a:r>
          </a:p>
          <a:p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271565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t="4905" r="3602"/>
          <a:stretch/>
        </p:blipFill>
        <p:spPr>
          <a:xfrm>
            <a:off x="1975186" y="0"/>
            <a:ext cx="9551067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119515" y="815239"/>
            <a:ext cx="52503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600" b="1" dirty="0"/>
              <a:t>FIXANDO O CONHECIMENTO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309183" y="4052063"/>
            <a:ext cx="34771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- TRANSFORMAÇÕES;</a:t>
            </a:r>
          </a:p>
          <a:p>
            <a:r>
              <a:rPr lang="pt-BR" sz="2800" b="1" dirty="0"/>
              <a:t>- TRABALHO;</a:t>
            </a:r>
          </a:p>
          <a:p>
            <a:r>
              <a:rPr lang="pt-BR" sz="2800" b="1" dirty="0"/>
              <a:t>- DESENVOLVIMENTO.</a:t>
            </a:r>
          </a:p>
        </p:txBody>
      </p:sp>
    </p:spTree>
    <p:extLst>
      <p:ext uri="{BB962C8B-B14F-4D97-AF65-F5344CB8AC3E}">
        <p14:creationId xmlns:p14="http://schemas.microsoft.com/office/powerpoint/2010/main" val="96578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854243" y="412175"/>
            <a:ext cx="8013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FF0000"/>
                </a:solidFill>
              </a:rPr>
              <a:t>OBJETIVO DE HOJE...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828514" y="1335505"/>
            <a:ext cx="1053497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400" b="1" dirty="0"/>
              <a:t>-COMPREENDER QUE OCORRERAM MUDANÇAS NA ORGANIZAÇÃO DAS CIDADES AO LONGO DO TEMPO.</a:t>
            </a:r>
          </a:p>
          <a:p>
            <a:pPr algn="just"/>
            <a:r>
              <a:rPr lang="pt-BR" sz="4400" b="1" dirty="0"/>
              <a:t>- IDENTIFICAR OS PRIMEIROS GRUPOS QUE CONSTITUÍRAM A POPULAÇÃO LOCAL.</a:t>
            </a:r>
          </a:p>
        </p:txBody>
      </p:sp>
      <p:pic>
        <p:nvPicPr>
          <p:cNvPr id="9218" name="Picture 2" descr="Resultado de imagem para palmas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915" y="4584780"/>
            <a:ext cx="1768642" cy="147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29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74418" y="2329907"/>
            <a:ext cx="26830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rgbClr val="FF0000"/>
                </a:solidFill>
              </a:rPr>
              <a:t>ATIVIDADE </a:t>
            </a:r>
          </a:p>
          <a:p>
            <a:pPr algn="ctr"/>
            <a:r>
              <a:rPr lang="pt-BR" sz="4000" b="1" dirty="0">
                <a:solidFill>
                  <a:srgbClr val="FF0000"/>
                </a:solidFill>
              </a:rPr>
              <a:t>DE </a:t>
            </a:r>
          </a:p>
          <a:p>
            <a:pPr algn="ctr"/>
            <a:r>
              <a:rPr lang="pt-BR" sz="4000" b="1" dirty="0">
                <a:solidFill>
                  <a:srgbClr val="FF0000"/>
                </a:solidFill>
              </a:rPr>
              <a:t>CASA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2826749" y="544557"/>
            <a:ext cx="8482935" cy="197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sz="1200" b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OLÁ QUERIDO (A) ALUNO (A) DO 3º ANO! </a:t>
            </a:r>
            <a:endParaRPr lang="pt-BR" sz="1200" dirty="0">
              <a:latin typeface="Cambria" panose="020405030504060302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1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NESTA SEMANA NA AULA DE </a:t>
            </a:r>
            <a:r>
              <a:rPr lang="pt-BR" sz="1200" b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HISTÓRIA</a:t>
            </a:r>
            <a:r>
              <a:rPr lang="pt-BR" sz="1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NOSSO TEMA DE ESTUDO FOI O </a:t>
            </a:r>
            <a:r>
              <a:rPr lang="pt-BR" sz="1200" b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“SURGIMENTO DAS CIDADES”</a:t>
            </a:r>
            <a:r>
              <a:rPr lang="pt-BR" sz="1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APRENDEMOS QUE AS CIDADES SE TRANSFORMAM AO LONGO DO TEMPO E CONHECEMOS OS PRIMEIROS GRUPOS QUE TRANSITAVAM E QUE SE INSTALARAM EM NOSSA REGIÃO, DANDO INÍCIO AO MUNICÍPIO DE PONTA GROSSA.</a:t>
            </a:r>
            <a:endParaRPr lang="pt-BR" sz="1200" dirty="0">
              <a:latin typeface="Cambria" panose="020405030504060302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1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MOSTRE QUE VOCÊ ASSISTIU A AULA COM ATENÇÃO E RESOLVA AS ATIVIDADES:</a:t>
            </a:r>
            <a:endParaRPr lang="pt-BR" sz="1200" dirty="0">
              <a:latin typeface="Cambria" panose="020405030504060302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1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  <a:endParaRPr lang="pt-BR" sz="1200" dirty="0">
              <a:latin typeface="Cambria" panose="020405030504060302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1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1-PINTE AS TARJETAS QUE APRESENTAM OS MOTIVOS PELOS QUAIS UMA CIDADE CRESCE, SE DESENVOLVE E SE TRANSFORMA:</a:t>
            </a:r>
            <a:endParaRPr lang="pt-BR" sz="1200" dirty="0">
              <a:effectLst/>
              <a:latin typeface="Cambria" panose="020405030504060302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9" name="Retângulo 38"/>
          <p:cNvSpPr/>
          <p:nvPr/>
        </p:nvSpPr>
        <p:spPr>
          <a:xfrm>
            <a:off x="3550621" y="2504256"/>
            <a:ext cx="1560830" cy="37909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pt-BR" sz="10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TRABALHO DAS PESSOAS</a:t>
            </a:r>
            <a:endParaRPr lang="pt-BR" sz="1200" dirty="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0" name="Retângulo 39"/>
          <p:cNvSpPr/>
          <p:nvPr/>
        </p:nvSpPr>
        <p:spPr>
          <a:xfrm>
            <a:off x="7019263" y="2488801"/>
            <a:ext cx="1621155" cy="3873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pt-BR" sz="1000" b="1">
                <a:solidFill>
                  <a:srgbClr val="0D0D0D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AUMENTO DA POPULAÇÃO</a:t>
            </a:r>
            <a:endParaRPr lang="pt-BR" sz="120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1" name="Retângulo 40"/>
          <p:cNvSpPr/>
          <p:nvPr/>
        </p:nvSpPr>
        <p:spPr>
          <a:xfrm>
            <a:off x="8816854" y="2470883"/>
            <a:ext cx="1621155" cy="39624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pt-BR" sz="1000" b="1">
                <a:solidFill>
                  <a:srgbClr val="0D0D0D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APARECIMENTO DE DOENÇAS</a:t>
            </a:r>
            <a:endParaRPr lang="pt-BR" sz="120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2" name="Retângulo 41"/>
          <p:cNvSpPr/>
          <p:nvPr/>
        </p:nvSpPr>
        <p:spPr>
          <a:xfrm>
            <a:off x="5304612" y="2483583"/>
            <a:ext cx="1525905" cy="37084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pt-BR" sz="1000" b="1">
                <a:solidFill>
                  <a:srgbClr val="0D0D0D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TRANSFORMAÇÃO DA NATUREZA</a:t>
            </a:r>
            <a:endParaRPr lang="pt-BR" sz="120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3" name="Retângulo 42"/>
          <p:cNvSpPr/>
          <p:nvPr/>
        </p:nvSpPr>
        <p:spPr>
          <a:xfrm>
            <a:off x="3756026" y="2981285"/>
            <a:ext cx="1577975" cy="38798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pt-BR" sz="10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GUERRAS</a:t>
            </a:r>
            <a:endParaRPr lang="pt-BR" sz="1200" dirty="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4" name="Retângulo 43"/>
          <p:cNvSpPr/>
          <p:nvPr/>
        </p:nvSpPr>
        <p:spPr>
          <a:xfrm>
            <a:off x="9269156" y="2949465"/>
            <a:ext cx="1586230" cy="37020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pt-BR" sz="1000" b="1">
                <a:solidFill>
                  <a:srgbClr val="0D0D0D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EVOLUÇÃO DOS TRANSPORTES</a:t>
            </a:r>
            <a:endParaRPr lang="pt-BR" sz="120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5" name="Retângulo 44"/>
          <p:cNvSpPr/>
          <p:nvPr/>
        </p:nvSpPr>
        <p:spPr>
          <a:xfrm>
            <a:off x="5413961" y="2978976"/>
            <a:ext cx="1560830" cy="3619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pt-BR" sz="1000" b="1">
                <a:solidFill>
                  <a:srgbClr val="0D0D0D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URBANIZAÇÃO</a:t>
            </a:r>
            <a:endParaRPr lang="pt-BR" sz="120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6" name="Retângulo 45"/>
          <p:cNvSpPr/>
          <p:nvPr/>
        </p:nvSpPr>
        <p:spPr>
          <a:xfrm>
            <a:off x="7068216" y="2959475"/>
            <a:ext cx="2052955" cy="37909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pt-BR" sz="1000" b="1">
                <a:solidFill>
                  <a:srgbClr val="0D0D0D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EVOLUÇÃO DOS MEIOS DE COMUNICAÇÃO</a:t>
            </a:r>
            <a:endParaRPr lang="pt-BR" sz="120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2857840" y="3462769"/>
            <a:ext cx="823390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810895" algn="l"/>
              </a:tabLst>
            </a:pPr>
            <a:r>
              <a:rPr lang="pt-BR" sz="1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2-RELACIONE AS IMAGENS DOS PRIMEIROS GRUPOS QUE TRANSITAVAM E QUE POVOARAM A REGIÃO DO ATUAL MUNICÍPIO DE PONTA GROSSA UTILIZANDO AS PALAVRAS DO QUADRO</a:t>
            </a:r>
            <a:r>
              <a:rPr lang="pt-BR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  <a:endParaRPr lang="pt-BR" dirty="0">
              <a:effectLst/>
              <a:latin typeface="Cambria" panose="020405030504060302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51" name="Imagem 50" descr="Resultado de imagem para indígenas kainga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237" y="3995203"/>
            <a:ext cx="2092096" cy="1513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Imagem 51" descr="Resultado de imagem para FRAZEDEIROS E TROPEIROS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136" y="3973639"/>
            <a:ext cx="2296160" cy="1513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Imagem 52" descr="Resultado de imagem para AFRODESCENDENTES ESCRAVIZADOS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446" y="4016767"/>
            <a:ext cx="2186940" cy="14816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ângulo 1"/>
          <p:cNvSpPr/>
          <p:nvPr/>
        </p:nvSpPr>
        <p:spPr>
          <a:xfrm>
            <a:off x="3756026" y="5630779"/>
            <a:ext cx="1802563" cy="3368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6194376" y="5630779"/>
            <a:ext cx="1802563" cy="3368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/>
          <p:cNvSpPr/>
          <p:nvPr/>
        </p:nvSpPr>
        <p:spPr>
          <a:xfrm>
            <a:off x="8860634" y="5531369"/>
            <a:ext cx="1802563" cy="3368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4262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768642" y="4644190"/>
            <a:ext cx="8422105" cy="1911726"/>
          </a:xfrm>
        </p:spPr>
        <p:txBody>
          <a:bodyPr>
            <a:normAutofit fontScale="32500" lnSpcReduction="20000"/>
          </a:bodyPr>
          <a:lstStyle/>
          <a:p>
            <a:pPr algn="ctr"/>
            <a:r>
              <a:rPr lang="pt-BR" sz="15000" b="1" dirty="0"/>
              <a:t>PROFESSORA: CELMA ALVES </a:t>
            </a:r>
          </a:p>
          <a:p>
            <a:pPr algn="ctr"/>
            <a:r>
              <a:rPr lang="pt-BR" sz="15000" b="1" dirty="0"/>
              <a:t>-HISTÓRIA -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89031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931058" y="515355"/>
            <a:ext cx="104508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5400" b="1" dirty="0">
                <a:solidFill>
                  <a:srgbClr val="FF0000"/>
                </a:solidFill>
              </a:rPr>
              <a:t>LEMBRE-SE:</a:t>
            </a:r>
            <a:r>
              <a:rPr lang="pt-BR" sz="5400" dirty="0"/>
              <a:t> </a:t>
            </a:r>
            <a:r>
              <a:rPr lang="pt-BR" sz="5400" b="1" dirty="0"/>
              <a:t>A CADA DIA ESCREVEMOS UM PEDACINHO DA NOSSA HISTÓRIA.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148918" y="4030614"/>
            <a:ext cx="53781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/>
              <a:t>UM GRANDE BEIJO E ATÉ A PRÓXIMA AULA</a:t>
            </a:r>
          </a:p>
        </p:txBody>
      </p:sp>
      <p:pic>
        <p:nvPicPr>
          <p:cNvPr id="13316" name="Picture 4" descr="Resultado de imagem para palmas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033" y="2923674"/>
            <a:ext cx="4572000" cy="282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488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860121" y="4735910"/>
            <a:ext cx="8471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/>
              <a:t> </a:t>
            </a:r>
            <a:r>
              <a:rPr lang="pt-BR" sz="5400" b="1" dirty="0">
                <a:solidFill>
                  <a:srgbClr val="FF0000"/>
                </a:solidFill>
              </a:rPr>
              <a:t>SURGIMENTO DAS CIDADES</a:t>
            </a:r>
          </a:p>
        </p:txBody>
      </p:sp>
    </p:spTree>
    <p:extLst>
      <p:ext uri="{BB962C8B-B14F-4D97-AF65-F5344CB8AC3E}">
        <p14:creationId xmlns:p14="http://schemas.microsoft.com/office/powerpoint/2010/main" val="1281662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928437" y="674399"/>
            <a:ext cx="8013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rgbClr val="FF0000"/>
                </a:solidFill>
              </a:rPr>
              <a:t>OBJETIVO DE HOJE...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928437" y="1690062"/>
            <a:ext cx="1033512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400" b="1" dirty="0"/>
              <a:t>-COMPREENDER QUE OCORRERAM MUDANÇAS NA ORGANIZAÇÃO DAS CIDADES AO LONGO DO TEMPO.</a:t>
            </a:r>
          </a:p>
          <a:p>
            <a:pPr algn="just"/>
            <a:r>
              <a:rPr lang="pt-BR" sz="4400" b="1" dirty="0"/>
              <a:t>- IDENTIFICAR OS PRIMEIROS GRUPOS QUE CONSTITUÍRAM A POPULAÇÃO LOCAL.</a:t>
            </a:r>
          </a:p>
        </p:txBody>
      </p:sp>
    </p:spTree>
    <p:extLst>
      <p:ext uri="{BB962C8B-B14F-4D97-AF65-F5344CB8AC3E}">
        <p14:creationId xmlns:p14="http://schemas.microsoft.com/office/powerpoint/2010/main" val="2476671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 rot="647164">
            <a:off x="8280211" y="815417"/>
            <a:ext cx="2466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OLÁ AMIGUINHOS ! EU SOU A LAURA!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992" y="1053338"/>
            <a:ext cx="4178442" cy="4998315"/>
          </a:xfrm>
          <a:prstGeom prst="rect">
            <a:avLst/>
          </a:prstGeom>
        </p:spPr>
      </p:pic>
      <p:sp>
        <p:nvSpPr>
          <p:cNvPr id="2" name="Texto explicativo em elipse 1"/>
          <p:cNvSpPr/>
          <p:nvPr/>
        </p:nvSpPr>
        <p:spPr>
          <a:xfrm rot="377803">
            <a:off x="8010870" y="647466"/>
            <a:ext cx="2940445" cy="1805561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o explicativo em elipse 5"/>
          <p:cNvSpPr/>
          <p:nvPr/>
        </p:nvSpPr>
        <p:spPr>
          <a:xfrm rot="20778152" flipH="1">
            <a:off x="979372" y="824899"/>
            <a:ext cx="2982771" cy="1400564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 rot="20966675">
            <a:off x="1281292" y="1026326"/>
            <a:ext cx="24727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/>
              <a:t>OLÁ TUDO BEM? EU SOU O PEDRO! </a:t>
            </a:r>
          </a:p>
        </p:txBody>
      </p:sp>
    </p:spTree>
    <p:extLst>
      <p:ext uri="{BB962C8B-B14F-4D97-AF65-F5344CB8AC3E}">
        <p14:creationId xmlns:p14="http://schemas.microsoft.com/office/powerpoint/2010/main" val="1872864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00" b="95917" l="1865" r="96426"/>
                    </a14:imgEffect>
                  </a14:imgLayer>
                </a14:imgProps>
              </a:ext>
            </a:extLst>
          </a:blip>
          <a:srcRect l="1636" t="5369" r="4297" b="2887"/>
          <a:stretch/>
        </p:blipFill>
        <p:spPr>
          <a:xfrm>
            <a:off x="793920" y="960680"/>
            <a:ext cx="4822520" cy="522335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78" b="99803" l="16848" r="82935"/>
                    </a14:imgEffect>
                  </a14:imgLayer>
                </a14:imgProps>
              </a:ext>
            </a:extLst>
          </a:blip>
          <a:srcRect l="16599" r="16504"/>
          <a:stretch/>
        </p:blipFill>
        <p:spPr>
          <a:xfrm rot="20914902">
            <a:off x="4458697" y="1445116"/>
            <a:ext cx="1627993" cy="131274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63927" y="373629"/>
            <a:ext cx="80731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FF0000"/>
                </a:solidFill>
              </a:rPr>
              <a:t>PENSANDO A HISTÓRIA</a:t>
            </a:r>
          </a:p>
        </p:txBody>
      </p:sp>
      <p:pic>
        <p:nvPicPr>
          <p:cNvPr id="9" name="Espaço Reservado para Conteúdo 3"/>
          <p:cNvPicPr>
            <a:picLocks noChangeAspect="1"/>
          </p:cNvPicPr>
          <p:nvPr/>
        </p:nvPicPr>
        <p:blipFill rotWithShape="1">
          <a:blip r:embed="rId7">
            <a:lum bright="20000" contrast="-20000"/>
          </a:blip>
          <a:srcRect l="9960" t="4280" r="8400"/>
          <a:stretch/>
        </p:blipFill>
        <p:spPr>
          <a:xfrm>
            <a:off x="6274166" y="1128819"/>
            <a:ext cx="4676025" cy="488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3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874294" y="418003"/>
            <a:ext cx="80731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FF0000"/>
                </a:solidFill>
              </a:rPr>
              <a:t>BRASIL DA DIVERSIDADE</a:t>
            </a:r>
          </a:p>
        </p:txBody>
      </p:sp>
      <p:pic>
        <p:nvPicPr>
          <p:cNvPr id="2050" name="Picture 2" descr="Resultado de imagem para mapa do brasil com diversidade cultur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16" y="1155033"/>
            <a:ext cx="5702968" cy="492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89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917266" y="581059"/>
            <a:ext cx="6148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rgbClr val="FF0000"/>
                </a:solidFill>
              </a:rPr>
              <a:t>ANALISANDO...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82DEDC85-D585-4324-AC6C-CD7BC5046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423" y="1263286"/>
            <a:ext cx="8402344" cy="448194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4B509E82-02A9-4C4B-BD08-8627DB821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2930" y="1412056"/>
            <a:ext cx="8146956" cy="402050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BD384143-B1EA-4664-846B-DEEAFFFA6348}"/>
              </a:ext>
            </a:extLst>
          </p:cNvPr>
          <p:cNvSpPr txBox="1"/>
          <p:nvPr/>
        </p:nvSpPr>
        <p:spPr>
          <a:xfrm>
            <a:off x="754741" y="1738627"/>
            <a:ext cx="20320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AVENIDA PAULISTA  SÃO PAULO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218D8E60-AA5D-4A8F-8317-52DD275FE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2762" y="1710746"/>
            <a:ext cx="7403666" cy="390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1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2A5EAC6C-B4C2-4971-AA6A-BB65D1257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628" y="638629"/>
            <a:ext cx="8447315" cy="4659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219CEB0F-E151-41A7-A962-E2990EB28CE9}"/>
              </a:ext>
            </a:extLst>
          </p:cNvPr>
          <p:cNvSpPr txBox="1"/>
          <p:nvPr/>
        </p:nvSpPr>
        <p:spPr>
          <a:xfrm>
            <a:off x="638629" y="2191657"/>
            <a:ext cx="20319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CRISTO REDENTOR</a:t>
            </a:r>
          </a:p>
          <a:p>
            <a:pPr algn="ctr"/>
            <a:r>
              <a:rPr lang="pt-BR" sz="2800" b="1" dirty="0"/>
              <a:t>RIO DE JANEIRO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3047" y="730330"/>
            <a:ext cx="7742476" cy="447648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1827" y="1024755"/>
            <a:ext cx="7024915" cy="414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7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384</Words>
  <Application>Microsoft Office PowerPoint</Application>
  <PresentationFormat>Widescreen</PresentationFormat>
  <Paragraphs>83</Paragraphs>
  <Slides>20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6" baseType="lpstr">
      <vt:lpstr>SimSun</vt:lpstr>
      <vt:lpstr>Arial</vt:lpstr>
      <vt:lpstr>Calibri</vt:lpstr>
      <vt:lpstr>Calibri Light</vt:lpstr>
      <vt:lpstr>Cambria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       E ESSA CIDADE, VOCÊ SABE QUAL É?</vt:lpstr>
      <vt:lpstr>Apresentação do PowerPoint</vt:lpstr>
      <vt:lpstr>Apresentação do PowerPoint</vt:lpstr>
      <vt:lpstr>MAS, COMO UMA CIDADE CRESCE  E SE TRANSFORMA?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Celma Alves</dc:creator>
  <cp:lastModifiedBy>CARLA ROSANA OROSKI</cp:lastModifiedBy>
  <cp:revision>67</cp:revision>
  <dcterms:created xsi:type="dcterms:W3CDTF">2021-02-11T12:22:47Z</dcterms:created>
  <dcterms:modified xsi:type="dcterms:W3CDTF">2021-09-21T16:09:15Z</dcterms:modified>
</cp:coreProperties>
</file>